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61" r:id="rId2"/>
  </p:sldMasterIdLst>
  <p:notesMasterIdLst>
    <p:notesMasterId r:id="rId51"/>
  </p:notesMasterIdLst>
  <p:handoutMasterIdLst>
    <p:handoutMasterId r:id="rId52"/>
  </p:handoutMasterIdLst>
  <p:sldIdLst>
    <p:sldId id="256" r:id="rId3"/>
    <p:sldId id="503" r:id="rId4"/>
    <p:sldId id="424" r:id="rId5"/>
    <p:sldId id="507" r:id="rId6"/>
    <p:sldId id="515" r:id="rId7"/>
    <p:sldId id="425" r:id="rId8"/>
    <p:sldId id="513" r:id="rId9"/>
    <p:sldId id="435" r:id="rId10"/>
    <p:sldId id="450" r:id="rId11"/>
    <p:sldId id="511" r:id="rId12"/>
    <p:sldId id="543" r:id="rId13"/>
    <p:sldId id="545" r:id="rId14"/>
    <p:sldId id="544" r:id="rId15"/>
    <p:sldId id="546" r:id="rId16"/>
    <p:sldId id="547" r:id="rId17"/>
    <p:sldId id="572" r:id="rId18"/>
    <p:sldId id="573" r:id="rId19"/>
    <p:sldId id="574" r:id="rId20"/>
    <p:sldId id="445" r:id="rId21"/>
    <p:sldId id="571" r:id="rId22"/>
    <p:sldId id="516" r:id="rId23"/>
    <p:sldId id="442" r:id="rId24"/>
    <p:sldId id="449" r:id="rId25"/>
    <p:sldId id="518" r:id="rId26"/>
    <p:sldId id="519" r:id="rId27"/>
    <p:sldId id="455" r:id="rId28"/>
    <p:sldId id="457" r:id="rId29"/>
    <p:sldId id="570" r:id="rId30"/>
    <p:sldId id="566" r:id="rId31"/>
    <p:sldId id="521" r:id="rId32"/>
    <p:sldId id="522" r:id="rId33"/>
    <p:sldId id="523" r:id="rId34"/>
    <p:sldId id="549" r:id="rId35"/>
    <p:sldId id="551" r:id="rId36"/>
    <p:sldId id="552" r:id="rId37"/>
    <p:sldId id="553" r:id="rId38"/>
    <p:sldId id="554" r:id="rId39"/>
    <p:sldId id="555" r:id="rId40"/>
    <p:sldId id="556" r:id="rId41"/>
    <p:sldId id="557" r:id="rId42"/>
    <p:sldId id="558" r:id="rId43"/>
    <p:sldId id="559" r:id="rId44"/>
    <p:sldId id="560" r:id="rId45"/>
    <p:sldId id="562" r:id="rId46"/>
    <p:sldId id="564" r:id="rId47"/>
    <p:sldId id="565" r:id="rId48"/>
    <p:sldId id="567" r:id="rId49"/>
    <p:sldId id="568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0000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2D6E0BD-63AB-5544-A894-68AA9CB4F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790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384DAE-24F3-5448-8B2D-3775A57A1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621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DAC084-0303-EA42-8113-8B30228BB6E6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772C3-AAC7-F44D-BD3E-4AA91B360416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94FA-0108-AC4D-9D0E-9A1287A126A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sz="180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B57954-7BD5-024C-A1C9-4DC6641AC4E7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0126F-4C47-5C4A-836C-3502EE384BA4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A0F934-4EE9-6D4B-9959-2672247137C0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C3CA56-E9AC-2643-A775-BB59A247C168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4C4E1D-9C7B-584E-A6A1-2FD5784EF986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98880D-A07B-0A4A-817F-C0702C3AC185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D9D06D-9D6B-204D-BF8E-DCA7980119BB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F58AAD-9D74-5D48-BEB0-38C4CB5ACDF3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2DAC11-870C-CE40-82EF-955AEA1CF374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D5F1DC-399C-1449-954F-41E3C60C7BA7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0C3EF6-70E1-1A45-8431-921C6AEEDAA1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BE6A4-200E-ED4B-AA7C-BD161C679507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3F98D4-7C21-D449-9C32-F41B9329BEB9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A25107-FBDF-F44C-A2AE-249FA1D4C111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C5A27C-F34E-B74B-A808-55A89831F841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05C363-3AE0-0F49-9968-EF84B1311B96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3839CA-1692-C544-990D-CFF1E07024EB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D339D6-927B-6E44-A9B0-1DF025B44F3E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0AF919-8321-994E-B0E0-9543FBE3F682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Magnets Tom Peterson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F5831-4B26-8142-8863-688C44DBE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Magnets Tom Peterson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9965A-1B6F-6749-BB6A-BFCCC08D8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8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Magnets Tom Peterson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21B34-2393-314A-B15C-7556A2083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34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Magnets Tom Peterson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2B355-2396-554F-BC39-A62CDAC94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35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r>
              <a:rPr lang="en-US" smtClean="0"/>
              <a:t>Superconducting Magnets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D58C011-D6D0-BA4E-9371-A32F53424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49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r>
              <a:rPr lang="en-US" smtClean="0"/>
              <a:t>Superconducting Magnets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10A656B-DCD6-D142-BC7F-DB66E0519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48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r>
              <a:rPr lang="en-US" smtClean="0"/>
              <a:t>Superconducting Magnets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FBE6976-9A64-6047-A6C3-13A424A49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53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r>
              <a:rPr lang="en-US" smtClean="0"/>
              <a:t>Superconducting Magnets Tom Peterson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78F0385-4A7D-5E42-8140-A4847578A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11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r>
              <a:rPr lang="en-US" smtClean="0"/>
              <a:t>Superconducting Magnets Tom Peterson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1C7FD63-D06B-C440-838C-1C32B4ADA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49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r>
              <a:rPr lang="en-US" smtClean="0"/>
              <a:t>Superconducting Magnets Tom Peterson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210AE02-4FFA-1248-B5DA-1EBB218A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30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r>
              <a:rPr lang="en-US" smtClean="0"/>
              <a:t>Superconducting Magnets Tom Peterson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194F1D6-31DE-FB48-B164-6F924EC89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43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Magnets Tom Peterson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56212-87BD-4B45-8A9F-DD0A3D0D1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r>
              <a:rPr lang="en-US" smtClean="0"/>
              <a:t>Superconducting Magnets Tom Peterson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68A585E-4892-F346-BE24-64AF53088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43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r>
              <a:rPr lang="en-US" smtClean="0"/>
              <a:t>Superconducting Magnets Tom Peterson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8A09EF4-8560-5C44-9AEF-12B0BF906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10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r>
              <a:rPr lang="en-US" smtClean="0"/>
              <a:t>Superconducting Magnets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2FA790A-4214-544F-AD36-29A6A3E10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94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r>
              <a:rPr lang="en-US" smtClean="0"/>
              <a:t>Superconducting Magnets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ED4CED9-0013-324F-A220-DF3CE9084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7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Magnets Tom Peterson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F1296-DA56-8B43-AD9C-0C938179C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7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Magnets Tom Peterson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8C12C-1103-744E-A79B-6E37BC424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Magnets Tom Peterson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82EFF-F72B-384F-B972-4F856CB83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61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Magnets Tom Peterson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EE91-5D0C-A442-AFB2-DF7A243D3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9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Magnets Tom Peterson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71DA3-0C14-AF43-A492-F6C241E06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30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Magnets Tom Peterson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D20A2-CE1F-2D4D-98CE-CB71DDEF7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9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Magnets Tom Peterson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1088B-0376-FC4E-9AD6-6257F6066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1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/>
              <a:t>Superconducting Magnets Tom Peterson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2DF187EC-C099-CC43-9A04-311CD1547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219" y="104775"/>
            <a:ext cx="1405381" cy="25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143" y="104777"/>
            <a:ext cx="1752599" cy="5091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800080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 eaLnBrk="1" hangingPunct="1">
              <a:defRPr sz="1200" smtClean="0">
                <a:solidFill>
                  <a:srgbClr val="898989"/>
                </a:solidFill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eaLnBrk="1" hangingPunct="1"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Superconducting Magnets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 smtClean="0">
                <a:solidFill>
                  <a:srgbClr val="898989"/>
                </a:solidFill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430F11DF-8AE4-3042-8EDD-00FE7D55B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00200" y="1219200"/>
            <a:ext cx="6172200" cy="1588"/>
          </a:xfrm>
          <a:prstGeom prst="line">
            <a:avLst/>
          </a:prstGeom>
          <a:ln w="41275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746250" y="1295400"/>
            <a:ext cx="5903913" cy="1588"/>
          </a:xfrm>
          <a:prstGeom prst="line">
            <a:avLst/>
          </a:prstGeom>
          <a:ln w="254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345" name="Picture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3" y="258763"/>
            <a:ext cx="12192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80"/>
          <a:stretch>
            <a:fillRect/>
          </a:stretch>
        </p:blipFill>
        <p:spPr bwMode="auto">
          <a:xfrm>
            <a:off x="457200" y="266700"/>
            <a:ext cx="81597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/>
          <a:ea typeface="MS PGothic" pitchFamily="34" charset="-128"/>
          <a:cs typeface="MS PGothic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MS PGothic" pitchFamily="34" charset="-128"/>
          <a:cs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MS PGothic" pitchFamily="34" charset="-128"/>
          <a:cs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MS PGothic" pitchFamily="34" charset="-128"/>
          <a:cs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MS PGothic" pitchFamily="34" charset="-128"/>
          <a:cs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MS PGothic" pitchFamily="34" charset="-128"/>
          <a:cs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MS PGothic" pitchFamily="34" charset="-128"/>
          <a:cs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MS PGothic" pitchFamily="34" charset="-128"/>
          <a:cs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MS PGothic" pitchFamily="34" charset="-128"/>
          <a:cs typeface="MS PGothic" pitchFamily="34" charset="-128"/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MS PGothic" pitchFamily="34" charset="-128"/>
          <a:cs typeface="MS PGothic" pitchFamily="34" charset="-128"/>
        </a:defRPr>
      </a:lvl1pPr>
      <a:lvl2pPr marL="6858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chemeClr val="tx1"/>
          </a:solidFill>
          <a:latin typeface="Arial"/>
          <a:ea typeface="MS PGothic" pitchFamily="34" charset="-128"/>
          <a:cs typeface="MS PGothic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Courier New" charset="0"/>
        <a:buChar char="o"/>
        <a:defRPr kern="1200">
          <a:solidFill>
            <a:schemeClr val="tx1"/>
          </a:solidFill>
          <a:latin typeface="Arial"/>
          <a:ea typeface="MS PGothic" pitchFamily="34" charset="-128"/>
          <a:cs typeface="MS PGothic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MS PGothic" pitchFamily="34" charset="-128"/>
          <a:cs typeface="MS PGothic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MS PGothic" pitchFamily="34" charset="-128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90600"/>
            <a:ext cx="7696200" cy="2514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Cryogenics for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Superconducting Magnets</a:t>
            </a:r>
            <a:endParaRPr lang="en-US" sz="3200" dirty="0" smtClean="0">
              <a:cs typeface="+mj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657600"/>
            <a:ext cx="76200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Tom Peterson, </a:t>
            </a:r>
            <a:r>
              <a:rPr lang="en-US" dirty="0" smtClean="0">
                <a:cs typeface="+mn-cs"/>
              </a:rPr>
              <a:t>SLAC  </a:t>
            </a: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USPAS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January,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Magnets Tom Peterson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1CAE5-9666-244E-9771-7AA9B3CD86C9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Fermilab magnet cooling scheme</a:t>
            </a:r>
          </a:p>
        </p:txBody>
      </p:sp>
      <p:pic>
        <p:nvPicPr>
          <p:cNvPr id="47109" name="Picture 4" descr="MagnetTherm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81113"/>
            <a:ext cx="647700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Superconducting Magnets Tom Peterson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4B0C6-C45E-0743-8836-D139680A885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12644" name="Picture 5" descr="TevMagnetSec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0"/>
            <a:ext cx="8283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Tevatron</a:t>
            </a:r>
            <a:r>
              <a:rPr lang="en-US" dirty="0" smtClean="0"/>
              <a:t> dipole cooling issue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/>
              <a:t>We knew that </a:t>
            </a:r>
            <a:r>
              <a:rPr lang="en-US" sz="2400" dirty="0" err="1" smtClean="0"/>
              <a:t>Tevatron</a:t>
            </a:r>
            <a:r>
              <a:rPr lang="en-US" sz="2400" dirty="0" smtClean="0"/>
              <a:t> dipole magnet helium was probably temperature-stratified </a:t>
            </a:r>
          </a:p>
          <a:p>
            <a:pPr>
              <a:defRPr/>
            </a:pPr>
            <a:r>
              <a:rPr lang="en-US" sz="2400" dirty="0" smtClean="0"/>
              <a:t>This could be a limitation for quench current </a:t>
            </a:r>
          </a:p>
          <a:p>
            <a:pPr lvl="1">
              <a:defRPr/>
            </a:pPr>
            <a:r>
              <a:rPr lang="en-US" sz="2000" dirty="0" smtClean="0"/>
              <a:t>We wanted 1 </a:t>
            </a:r>
            <a:r>
              <a:rPr lang="en-US" sz="2000" dirty="0" err="1" smtClean="0"/>
              <a:t>TeV</a:t>
            </a:r>
            <a:r>
              <a:rPr lang="en-US" sz="2000" dirty="0" smtClean="0"/>
              <a:t>, had to run at lower energies, finally 980 </a:t>
            </a:r>
            <a:r>
              <a:rPr lang="en-US" sz="2000" dirty="0" err="1" smtClean="0"/>
              <a:t>GeV</a:t>
            </a:r>
            <a:r>
              <a:rPr lang="en-US" sz="2000" dirty="0" smtClean="0"/>
              <a:t> as limited by the magnets </a:t>
            </a:r>
          </a:p>
          <a:p>
            <a:pPr>
              <a:defRPr/>
            </a:pPr>
            <a:r>
              <a:rPr lang="en-US" sz="2400" dirty="0" smtClean="0"/>
              <a:t>In </a:t>
            </a:r>
            <a:r>
              <a:rPr lang="en-US" sz="2400" dirty="0" err="1" smtClean="0"/>
              <a:t>TeV</a:t>
            </a:r>
            <a:r>
              <a:rPr lang="en-US" sz="2400" dirty="0" smtClean="0"/>
              <a:t> dipole TC0603 at the magnet test facility, we did some rather extensive thermal studies </a:t>
            </a:r>
          </a:p>
          <a:p>
            <a:pPr>
              <a:defRPr/>
            </a:pPr>
            <a:r>
              <a:rPr lang="en-US" sz="2400" dirty="0" smtClean="0"/>
              <a:t>Published results – “The Nature of the Helium Flow in </a:t>
            </a:r>
            <a:r>
              <a:rPr lang="en-US" sz="2400" dirty="0" err="1" smtClean="0"/>
              <a:t>Fermilab’s</a:t>
            </a:r>
            <a:r>
              <a:rPr lang="en-US" sz="2400" dirty="0" smtClean="0"/>
              <a:t> </a:t>
            </a:r>
            <a:r>
              <a:rPr lang="en-US" sz="2400" dirty="0" err="1" smtClean="0"/>
              <a:t>Tevatron</a:t>
            </a:r>
            <a:r>
              <a:rPr lang="en-US" sz="2400" dirty="0" smtClean="0"/>
              <a:t> Dipole Magnets”, by Thomas J. Peterson, </a:t>
            </a:r>
            <a:r>
              <a:rPr lang="en-US" sz="2400" i="1" dirty="0" smtClean="0"/>
              <a:t>Cryogenics</a:t>
            </a:r>
            <a:r>
              <a:rPr lang="en-US" sz="2400" dirty="0" smtClean="0"/>
              <a:t>, July 1997 </a:t>
            </a:r>
          </a:p>
          <a:p>
            <a:pPr>
              <a:defRPr/>
            </a:pPr>
            <a:r>
              <a:rPr lang="en-US" sz="2400" dirty="0" smtClean="0"/>
              <a:t>Here are the highlights 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Superconducting Magnets Tom Peterson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F2E7D-26B7-1146-83BF-4B13B81FCB5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Measured temperatures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Superconducting Magnets Tom Peterson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26791-0DCD-D44D-89BB-0722C5CA997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14693" name="Picture 5" descr="TC0603-temperatu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600200"/>
            <a:ext cx="538321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Measured temperatures plotted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Superconducting Magnets Tom Peterson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E5F3C-562D-5D48-B95F-8E3F8741209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15717" name="Picture 5" descr="TC0603-temperatures-pl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1600200"/>
            <a:ext cx="6835775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Conclusion – dramatic stratification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Tevatron</a:t>
            </a:r>
            <a:r>
              <a:rPr lang="en-US" dirty="0" smtClean="0"/>
              <a:t> dipole cooling flow was indeed quite stratified </a:t>
            </a:r>
          </a:p>
          <a:p>
            <a:pPr>
              <a:defRPr/>
            </a:pPr>
            <a:r>
              <a:rPr lang="en-US" dirty="0" smtClean="0"/>
              <a:t>The low liquid level on the 2-phase side contributed to this stratification </a:t>
            </a:r>
          </a:p>
          <a:p>
            <a:pPr>
              <a:defRPr/>
            </a:pPr>
            <a:r>
              <a:rPr lang="en-US" dirty="0" smtClean="0"/>
              <a:t>Not much could be done about it – we ran successfully at 980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Superconducting Magnets Tom Peterson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7272-FBF3-E446-8C9C-8CC5364A28F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Recooler</a:t>
            </a:r>
            <a:r>
              <a:rPr lang="en-US" dirty="0" smtClean="0"/>
              <a:t> flow scheme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Superconducting Magnets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22865-66C2-F441-9F8A-C498EB68144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Picture 7" descr="RecoolerSchematic-Nov2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88115"/>
            <a:ext cx="8382000" cy="486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3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Superconducting Magnets Tom Peterson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70F0F-1225-7B46-A7F8-E36B90563097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Heat transport through channels--pressurized normal helium</a:t>
            </a:r>
            <a:endParaRPr lang="en-US" smtClean="0">
              <a:cs typeface="+mj-cs"/>
            </a:endParaRP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35814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cs typeface="+mn-cs"/>
              </a:rPr>
              <a:t>This plot of helium enthalpy versus T illustrates the large amount of heat absorbed (20+ J/g) if one can tolerate 6.5 K or even more</a:t>
            </a:r>
          </a:p>
          <a:p>
            <a:pPr eaLnBrk="1" hangingPunct="1">
              <a:defRPr/>
            </a:pPr>
            <a:r>
              <a:rPr lang="en-US" sz="2400" smtClean="0">
                <a:cs typeface="+mn-cs"/>
              </a:rPr>
              <a:t>Nominally </a:t>
            </a:r>
            <a:r>
              <a:rPr lang="ja-JP" altLang="en-US" sz="2400" smtClean="0">
                <a:latin typeface="Arial"/>
                <a:cs typeface="+mn-cs"/>
              </a:rPr>
              <a:t>“</a:t>
            </a:r>
            <a:r>
              <a:rPr lang="en-US" sz="2400" smtClean="0">
                <a:cs typeface="+mn-cs"/>
              </a:rPr>
              <a:t>5 K</a:t>
            </a:r>
            <a:r>
              <a:rPr lang="ja-JP" altLang="en-US" sz="2400" smtClean="0">
                <a:latin typeface="Arial"/>
                <a:cs typeface="+mn-cs"/>
              </a:rPr>
              <a:t>”</a:t>
            </a:r>
            <a:r>
              <a:rPr lang="en-US" sz="2400" smtClean="0">
                <a:cs typeface="+mn-cs"/>
              </a:rPr>
              <a:t> thermal intercept flow may take advantage of this heat capacity</a:t>
            </a:r>
          </a:p>
        </p:txBody>
      </p:sp>
      <p:pic>
        <p:nvPicPr>
          <p:cNvPr id="197636" name="Picture 4" descr="HeEnthalpy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5325" y="1600200"/>
            <a:ext cx="3670300" cy="4724400"/>
          </a:xfrm>
        </p:spPr>
      </p:pic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5638800" y="556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5</a:t>
            </a:r>
          </a:p>
        </p:txBody>
      </p:sp>
      <p:sp>
        <p:nvSpPr>
          <p:cNvPr id="197638" name="Text Box 6"/>
          <p:cNvSpPr txBox="1">
            <a:spLocks noChangeArrowheads="1"/>
          </p:cNvSpPr>
          <p:nvPr/>
        </p:nvSpPr>
        <p:spPr bwMode="auto">
          <a:xfrm>
            <a:off x="6324600" y="556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6</a:t>
            </a:r>
          </a:p>
        </p:txBody>
      </p:sp>
      <p:sp>
        <p:nvSpPr>
          <p:cNvPr id="197639" name="Text Box 7"/>
          <p:cNvSpPr txBox="1">
            <a:spLocks noChangeArrowheads="1"/>
          </p:cNvSpPr>
          <p:nvPr/>
        </p:nvSpPr>
        <p:spPr bwMode="auto">
          <a:xfrm>
            <a:off x="7010400" y="556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7</a:t>
            </a:r>
          </a:p>
        </p:txBody>
      </p:sp>
      <p:sp>
        <p:nvSpPr>
          <p:cNvPr id="197640" name="Text Box 8"/>
          <p:cNvSpPr txBox="1">
            <a:spLocks noChangeArrowheads="1"/>
          </p:cNvSpPr>
          <p:nvPr/>
        </p:nvSpPr>
        <p:spPr bwMode="auto">
          <a:xfrm>
            <a:off x="6172200" y="6019800"/>
            <a:ext cx="86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T (K)</a:t>
            </a:r>
          </a:p>
        </p:txBody>
      </p:sp>
      <p:sp>
        <p:nvSpPr>
          <p:cNvPr id="197641" name="Text Box 9"/>
          <p:cNvSpPr txBox="1">
            <a:spLocks noChangeArrowheads="1"/>
          </p:cNvSpPr>
          <p:nvPr/>
        </p:nvSpPr>
        <p:spPr bwMode="auto">
          <a:xfrm>
            <a:off x="3886200" y="2133600"/>
            <a:ext cx="963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H(J/g)</a:t>
            </a:r>
          </a:p>
        </p:txBody>
      </p:sp>
      <p:sp>
        <p:nvSpPr>
          <p:cNvPr id="197642" name="Text Box 10"/>
          <p:cNvSpPr txBox="1">
            <a:spLocks noChangeArrowheads="1"/>
          </p:cNvSpPr>
          <p:nvPr/>
        </p:nvSpPr>
        <p:spPr bwMode="auto">
          <a:xfrm>
            <a:off x="4997450" y="2895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40</a:t>
            </a:r>
          </a:p>
        </p:txBody>
      </p:sp>
      <p:sp>
        <p:nvSpPr>
          <p:cNvPr id="197643" name="Text Box 11"/>
          <p:cNvSpPr txBox="1">
            <a:spLocks noChangeArrowheads="1"/>
          </p:cNvSpPr>
          <p:nvPr/>
        </p:nvSpPr>
        <p:spPr bwMode="auto">
          <a:xfrm>
            <a:off x="5029200" y="42672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20</a:t>
            </a:r>
          </a:p>
        </p:txBody>
      </p:sp>
      <p:sp>
        <p:nvSpPr>
          <p:cNvPr id="197644" name="Text Box 12"/>
          <p:cNvSpPr txBox="1">
            <a:spLocks noChangeArrowheads="1"/>
          </p:cNvSpPr>
          <p:nvPr/>
        </p:nvSpPr>
        <p:spPr bwMode="auto">
          <a:xfrm>
            <a:off x="4997450" y="3581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30</a:t>
            </a:r>
          </a:p>
        </p:txBody>
      </p:sp>
      <p:sp>
        <p:nvSpPr>
          <p:cNvPr id="197645" name="Text Box 13"/>
          <p:cNvSpPr txBox="1">
            <a:spLocks noChangeArrowheads="1"/>
          </p:cNvSpPr>
          <p:nvPr/>
        </p:nvSpPr>
        <p:spPr bwMode="auto">
          <a:xfrm>
            <a:off x="5029200" y="50292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Superconducting Magnets Tom Peterson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2B355-2396-554F-BC39-A62CDAC946A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8" name="Picture 7" descr="3BarHeliumDat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2427111"/>
          </a:xfrm>
          <a:prstGeom prst="rect">
            <a:avLst/>
          </a:prstGeom>
        </p:spPr>
      </p:pic>
      <p:pic>
        <p:nvPicPr>
          <p:cNvPr id="9" name="Picture 8" descr="4BarHeliumDat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200"/>
            <a:ext cx="9144000" cy="23751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04302" y="5562600"/>
            <a:ext cx="5887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http://</a:t>
            </a:r>
            <a:r>
              <a:rPr lang="en-US" dirty="0" err="1"/>
              <a:t>webbook.nist.gov</a:t>
            </a:r>
            <a:r>
              <a:rPr lang="en-US" dirty="0"/>
              <a:t>/chemistry/fluid/</a:t>
            </a:r>
          </a:p>
        </p:txBody>
      </p:sp>
    </p:spTree>
    <p:extLst>
      <p:ext uri="{BB962C8B-B14F-4D97-AF65-F5344CB8AC3E}">
        <p14:creationId xmlns:p14="http://schemas.microsoft.com/office/powerpoint/2010/main" val="843287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Magnets Tom Peterson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71565-6F76-D445-A8E6-35D1DCFA2591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LHC magnet cooling scheme </a:t>
            </a:r>
            <a:br>
              <a:rPr lang="en-US" sz="4000" smtClean="0">
                <a:cs typeface="+mj-cs"/>
              </a:rPr>
            </a:br>
            <a:r>
              <a:rPr lang="en-US" sz="2400" smtClean="0">
                <a:cs typeface="+mj-cs"/>
              </a:rPr>
              <a:t>similar to Tevatron in also being indirect cooling, i.e., helium-to-helium heat transfer in the magnets</a:t>
            </a:r>
            <a:r>
              <a:rPr lang="en-US" sz="4000" smtClean="0">
                <a:cs typeface="+mj-cs"/>
              </a:rPr>
              <a:t> </a:t>
            </a:r>
            <a:endParaRPr lang="en-US" smtClean="0">
              <a:cs typeface="+mj-cs"/>
            </a:endParaRPr>
          </a:p>
        </p:txBody>
      </p:sp>
      <p:pic>
        <p:nvPicPr>
          <p:cNvPr id="614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30438"/>
            <a:ext cx="7543800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Magnets Tom Peterson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0ABFD-B07A-7040-8485-B79891EB7199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O</a:t>
            </a:r>
            <a:r>
              <a:rPr lang="en-US" dirty="0" smtClean="0">
                <a:cs typeface="+mj-cs"/>
              </a:rPr>
              <a:t>utline 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Introduction – magnet thermal design issues 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An example of thermal considerations for forced-flow, normal helium I cooling – </a:t>
            </a:r>
            <a:r>
              <a:rPr lang="en-US" sz="2800" dirty="0" err="1" smtClean="0">
                <a:cs typeface="+mn-cs"/>
              </a:rPr>
              <a:t>Tevatron</a:t>
            </a:r>
            <a:r>
              <a:rPr lang="en-US" sz="2800" dirty="0" smtClean="0">
                <a:cs typeface="+mn-cs"/>
              </a:rPr>
              <a:t> magnet cooling 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An </a:t>
            </a:r>
            <a:r>
              <a:rPr lang="en-US" sz="2800" dirty="0" smtClean="0">
                <a:cs typeface="+mn-cs"/>
              </a:rPr>
              <a:t>example of thermal considerations for stagnant, pressurized, helium II cooling – LHC final focus </a:t>
            </a:r>
            <a:r>
              <a:rPr lang="en-US" sz="2800" dirty="0" err="1" smtClean="0">
                <a:cs typeface="+mn-cs"/>
              </a:rPr>
              <a:t>quadrupole</a:t>
            </a:r>
            <a:r>
              <a:rPr lang="en-US" sz="2800" dirty="0" smtClean="0"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Thermal siphon cooling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Superconducting Magnets Tom Peterson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1EE91-5D0C-A442-AFB2-DF7A243D399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5" descr="LHCflowScheme-1998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711200"/>
            <a:ext cx="85979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3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Magnets Tom Peterson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46F10-BA48-F142-90C5-4D3C51EEA2EF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LHC magnet in tunnel</a:t>
            </a:r>
          </a:p>
        </p:txBody>
      </p:sp>
      <p:pic>
        <p:nvPicPr>
          <p:cNvPr id="63493" name="Picture 3" descr="LHCmag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30350"/>
            <a:ext cx="678180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Magnets Tom Peterson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B1BD4-A39C-0B48-BBC7-6269478AF8C8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16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Heat transport through channels--pressurized superfluid</a:t>
            </a:r>
            <a:endParaRPr lang="en-US" smtClean="0">
              <a:cs typeface="+mj-cs"/>
            </a:endParaRPr>
          </a:p>
        </p:txBody>
      </p: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01813"/>
            <a:ext cx="6781800" cy="44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Magnets Tom Peterson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A2EE5-4993-D844-9053-9713D5A4904E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25634" name="Text Box 2"/>
          <p:cNvSpPr txBox="1">
            <a:spLocks noChangeArrowheads="1"/>
          </p:cNvSpPr>
          <p:nvPr/>
        </p:nvSpPr>
        <p:spPr bwMode="auto">
          <a:xfrm>
            <a:off x="7010400" y="5791200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2.0</a:t>
            </a:r>
          </a:p>
        </p:txBody>
      </p:sp>
      <p:sp>
        <p:nvSpPr>
          <p:cNvPr id="325635" name="Text Box 3"/>
          <p:cNvSpPr txBox="1">
            <a:spLocks noChangeArrowheads="1"/>
          </p:cNvSpPr>
          <p:nvPr/>
        </p:nvSpPr>
        <p:spPr bwMode="auto">
          <a:xfrm>
            <a:off x="5410200" y="5791200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1.6</a:t>
            </a:r>
          </a:p>
        </p:txBody>
      </p:sp>
      <p:sp>
        <p:nvSpPr>
          <p:cNvPr id="325636" name="Text Box 4"/>
          <p:cNvSpPr txBox="1">
            <a:spLocks noChangeArrowheads="1"/>
          </p:cNvSpPr>
          <p:nvPr/>
        </p:nvSpPr>
        <p:spPr bwMode="auto">
          <a:xfrm>
            <a:off x="6019800" y="57912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T(K)</a:t>
            </a:r>
          </a:p>
        </p:txBody>
      </p:sp>
      <p:sp>
        <p:nvSpPr>
          <p:cNvPr id="3256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Superfluid Heat Transport Function</a:t>
            </a:r>
            <a:br>
              <a:rPr lang="en-US" sz="4000" smtClean="0">
                <a:cs typeface="+mj-cs"/>
              </a:rPr>
            </a:br>
            <a:r>
              <a:rPr lang="en-US" sz="4000" smtClean="0">
                <a:cs typeface="+mj-cs"/>
              </a:rPr>
              <a:t> </a:t>
            </a:r>
            <a:r>
              <a:rPr lang="en-US" sz="2800" smtClean="0">
                <a:cs typeface="+mj-cs"/>
              </a:rPr>
              <a:t>(Steven W. VanSciver, Helium Cryogenics, p. 144)</a:t>
            </a:r>
            <a:endParaRPr lang="en-US" smtClean="0">
              <a:cs typeface="+mj-cs"/>
            </a:endParaRPr>
          </a:p>
        </p:txBody>
      </p:sp>
      <p:graphicFrame>
        <p:nvGraphicFramePr>
          <p:cNvPr id="67592" name="Object 7"/>
          <p:cNvGraphicFramePr>
            <a:graphicFrameLocks noGrp="1" noChangeAspect="1"/>
          </p:cNvGraphicFramePr>
          <p:nvPr>
            <p:ph type="clipArt" sz="half" idx="4294967295"/>
          </p:nvPr>
        </p:nvGraphicFramePr>
        <p:xfrm>
          <a:off x="4495800" y="2074863"/>
          <a:ext cx="3810000" cy="377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4" name="Photo Editor Photo" r:id="rId4" imgW="3839111" imgH="3153215" progId="MSPhotoEd.3">
                  <p:embed/>
                </p:oleObj>
              </mc:Choice>
              <mc:Fallback>
                <p:oleObj name="Photo Editor Photo" r:id="rId4" imgW="3839111" imgH="3153215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074863"/>
                        <a:ext cx="3810000" cy="3779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59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3987800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5642" name="Text Box 10"/>
          <p:cNvSpPr txBox="1">
            <a:spLocks noChangeArrowheads="1"/>
          </p:cNvSpPr>
          <p:nvPr/>
        </p:nvSpPr>
        <p:spPr bwMode="auto">
          <a:xfrm>
            <a:off x="5943600" y="2590800"/>
            <a:ext cx="91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1/f(T)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Magnets Tom Peterson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8441B-399E-A24F-A5D5-71F729C5077E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Helium II heat transport reference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ja-JP" altLang="en-US" sz="2800" smtClean="0">
                <a:latin typeface="Arial"/>
                <a:cs typeface="+mn-cs"/>
              </a:rPr>
              <a:t>“</a:t>
            </a:r>
            <a:r>
              <a:rPr lang="en-US" sz="2800" smtClean="0">
                <a:cs typeface="+mn-cs"/>
              </a:rPr>
              <a:t>Practical data on steady state heat transport in superfluid helium at atmospheric pressure</a:t>
            </a:r>
            <a:r>
              <a:rPr lang="ja-JP" altLang="en-US" sz="2800" smtClean="0">
                <a:latin typeface="Arial"/>
                <a:cs typeface="+mn-cs"/>
              </a:rPr>
              <a:t>”</a:t>
            </a:r>
            <a:r>
              <a:rPr lang="en-US" sz="2800" smtClean="0">
                <a:cs typeface="+mn-cs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By G. Bon Mardion, G. Claudet, and P. Seyfert, in Cryogenics, January 1979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Solve the last equation on slide 22 for q, with a constant diameter channel and length L, and integrate over the temperature range from Tc to T-lambda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One then has </a:t>
            </a:r>
            <a:r>
              <a:rPr lang="en-US" sz="2800" smtClean="0">
                <a:solidFill>
                  <a:schemeClr val="tx1"/>
                </a:solidFill>
                <a:cs typeface="+mn-cs"/>
              </a:rPr>
              <a:t>q•L</a:t>
            </a:r>
            <a:r>
              <a:rPr lang="en-US" sz="2800" baseline="30000" smtClean="0">
                <a:solidFill>
                  <a:schemeClr val="tx1"/>
                </a:solidFill>
                <a:cs typeface="+mn-cs"/>
              </a:rPr>
              <a:t>1/m</a:t>
            </a:r>
            <a:r>
              <a:rPr lang="en-US" sz="2800" smtClean="0">
                <a:solidFill>
                  <a:schemeClr val="tx1"/>
                </a:solidFill>
                <a:cs typeface="+mn-cs"/>
              </a:rPr>
              <a:t> = W(Tc,Tw)</a:t>
            </a:r>
            <a:r>
              <a:rPr lang="en-US" sz="2800" smtClean="0">
                <a:cs typeface="+mn-cs"/>
              </a:rPr>
              <a:t>, where the function W = (∫(dT/F(T)))</a:t>
            </a:r>
            <a:r>
              <a:rPr lang="en-US" sz="2800" baseline="30000" smtClean="0">
                <a:cs typeface="+mn-cs"/>
              </a:rPr>
              <a:t>1/m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Bon Mardion, et. al., use m = 3.4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Magnets Tom Peterson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74243-50EE-9C40-A210-6CB9DF4BE505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71684" name="Picture 4" descr="SFplotBonMard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Magnets Tom Peterson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492D-3E37-0649-A8E9-C83E6A9800E6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LHC final focus quad sketch</a:t>
            </a:r>
            <a:endParaRPr lang="en-US" dirty="0" smtClean="0">
              <a:cs typeface="+mj-cs"/>
            </a:endParaRPr>
          </a:p>
        </p:txBody>
      </p:sp>
      <p:pic>
        <p:nvPicPr>
          <p:cNvPr id="331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" b="5498"/>
          <a:stretch>
            <a:fillRect/>
          </a:stretch>
        </p:blipFill>
        <p:spPr bwMode="auto">
          <a:xfrm>
            <a:off x="1981200" y="1828800"/>
            <a:ext cx="54546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7162800" y="4572000"/>
            <a:ext cx="1600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000" i="1">
                <a:solidFill>
                  <a:srgbClr val="800080"/>
                </a:solidFill>
                <a:cs typeface="+mn-cs"/>
              </a:rPr>
              <a:t>Thermal 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000" i="1">
                <a:solidFill>
                  <a:srgbClr val="800080"/>
                </a:solidFill>
                <a:cs typeface="+mn-cs"/>
              </a:rPr>
              <a:t>Shield</a:t>
            </a:r>
            <a:endParaRPr lang="en-US" sz="2000">
              <a:solidFill>
                <a:srgbClr val="800080"/>
              </a:solidFill>
              <a:cs typeface="+mn-cs"/>
            </a:endParaRPr>
          </a:p>
        </p:txBody>
      </p:sp>
      <p:sp>
        <p:nvSpPr>
          <p:cNvPr id="331781" name="Rectangle 5"/>
          <p:cNvSpPr>
            <a:spLocks noChangeArrowheads="1"/>
          </p:cNvSpPr>
          <p:nvPr/>
        </p:nvSpPr>
        <p:spPr bwMode="auto">
          <a:xfrm>
            <a:off x="685800" y="4800600"/>
            <a:ext cx="152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000" i="1">
                <a:solidFill>
                  <a:srgbClr val="800080"/>
                </a:solidFill>
                <a:cs typeface="+mn-cs"/>
              </a:rPr>
              <a:t>Cold Mass</a:t>
            </a:r>
            <a:endParaRPr lang="en-US" sz="2000" u="sng">
              <a:solidFill>
                <a:srgbClr val="800080"/>
              </a:solidFill>
              <a:cs typeface="+mn-cs"/>
            </a:endParaRPr>
          </a:p>
        </p:txBody>
      </p:sp>
      <p:sp>
        <p:nvSpPr>
          <p:cNvPr id="331782" name="Rectangle 6"/>
          <p:cNvSpPr>
            <a:spLocks noChangeArrowheads="1"/>
          </p:cNvSpPr>
          <p:nvPr/>
        </p:nvSpPr>
        <p:spPr bwMode="auto">
          <a:xfrm>
            <a:off x="533400" y="2819400"/>
            <a:ext cx="1981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000" i="1">
                <a:solidFill>
                  <a:srgbClr val="800080"/>
                </a:solidFill>
                <a:cs typeface="+mn-cs"/>
              </a:rPr>
              <a:t>Heat Exchanger</a:t>
            </a:r>
            <a:endParaRPr lang="en-US" sz="2000">
              <a:solidFill>
                <a:srgbClr val="800080"/>
              </a:solidFill>
              <a:cs typeface="+mn-cs"/>
            </a:endParaRPr>
          </a:p>
        </p:txBody>
      </p:sp>
      <p:sp>
        <p:nvSpPr>
          <p:cNvPr id="331783" name="Rectangle 7"/>
          <p:cNvSpPr>
            <a:spLocks noChangeArrowheads="1"/>
          </p:cNvSpPr>
          <p:nvPr/>
        </p:nvSpPr>
        <p:spPr bwMode="auto">
          <a:xfrm>
            <a:off x="6629400" y="5715000"/>
            <a:ext cx="2133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000" i="1">
                <a:solidFill>
                  <a:srgbClr val="800080"/>
                </a:solidFill>
                <a:cs typeface="+mn-cs"/>
              </a:rPr>
              <a:t>Vacuum Vessel</a:t>
            </a:r>
            <a:endParaRPr lang="en-US" sz="2000">
              <a:solidFill>
                <a:srgbClr val="800080"/>
              </a:solidFill>
              <a:cs typeface="+mn-cs"/>
            </a:endParaRPr>
          </a:p>
        </p:txBody>
      </p:sp>
      <p:sp>
        <p:nvSpPr>
          <p:cNvPr id="331784" name="Rectangle 8"/>
          <p:cNvSpPr>
            <a:spLocks noChangeArrowheads="1"/>
          </p:cNvSpPr>
          <p:nvPr/>
        </p:nvSpPr>
        <p:spPr bwMode="auto">
          <a:xfrm>
            <a:off x="7086600" y="1676400"/>
            <a:ext cx="1600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000" i="1">
                <a:solidFill>
                  <a:srgbClr val="800080"/>
                </a:solidFill>
                <a:cs typeface="+mn-cs"/>
              </a:rPr>
              <a:t>Support</a:t>
            </a:r>
            <a:endParaRPr lang="en-US" sz="2000">
              <a:solidFill>
                <a:srgbClr val="800080"/>
              </a:solidFill>
              <a:cs typeface="+mn-cs"/>
            </a:endParaRPr>
          </a:p>
        </p:txBody>
      </p:sp>
      <p:sp>
        <p:nvSpPr>
          <p:cNvPr id="331785" name="Line 9"/>
          <p:cNvSpPr>
            <a:spLocks noChangeShapeType="1"/>
          </p:cNvSpPr>
          <p:nvPr/>
        </p:nvSpPr>
        <p:spPr bwMode="auto">
          <a:xfrm flipH="1">
            <a:off x="5943600" y="1905000"/>
            <a:ext cx="1143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1786" name="Line 10"/>
          <p:cNvSpPr>
            <a:spLocks noChangeShapeType="1"/>
          </p:cNvSpPr>
          <p:nvPr/>
        </p:nvSpPr>
        <p:spPr bwMode="auto">
          <a:xfrm flipH="1" flipV="1">
            <a:off x="4800600" y="4495800"/>
            <a:ext cx="2438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1787" name="Line 11"/>
          <p:cNvSpPr>
            <a:spLocks noChangeShapeType="1"/>
          </p:cNvSpPr>
          <p:nvPr/>
        </p:nvSpPr>
        <p:spPr bwMode="auto">
          <a:xfrm flipH="1" flipV="1">
            <a:off x="5181600" y="5105400"/>
            <a:ext cx="1524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1788" name="Line 12"/>
          <p:cNvSpPr>
            <a:spLocks noChangeShapeType="1"/>
          </p:cNvSpPr>
          <p:nvPr/>
        </p:nvSpPr>
        <p:spPr bwMode="auto">
          <a:xfrm>
            <a:off x="1905000" y="3124200"/>
            <a:ext cx="1219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1789" name="Line 13"/>
          <p:cNvSpPr>
            <a:spLocks noChangeShapeType="1"/>
          </p:cNvSpPr>
          <p:nvPr/>
        </p:nvSpPr>
        <p:spPr bwMode="auto">
          <a:xfrm flipV="1">
            <a:off x="1905000" y="46482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1790" name="Text Box 14"/>
          <p:cNvSpPr txBox="1">
            <a:spLocks noChangeArrowheads="1"/>
          </p:cNvSpPr>
          <p:nvPr/>
        </p:nvSpPr>
        <p:spPr bwMode="auto">
          <a:xfrm>
            <a:off x="669925" y="5287963"/>
            <a:ext cx="1263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>
                <a:cs typeface="+mn-cs"/>
              </a:rPr>
              <a:t>Beam tube</a:t>
            </a:r>
            <a:endParaRPr lang="en-US">
              <a:cs typeface="+mn-cs"/>
            </a:endParaRPr>
          </a:p>
        </p:txBody>
      </p:sp>
      <p:sp>
        <p:nvSpPr>
          <p:cNvPr id="331791" name="Line 15"/>
          <p:cNvSpPr>
            <a:spLocks noChangeShapeType="1"/>
          </p:cNvSpPr>
          <p:nvPr/>
        </p:nvSpPr>
        <p:spPr bwMode="auto">
          <a:xfrm flipV="1">
            <a:off x="1828800" y="48006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1792" name="Text Box 16"/>
          <p:cNvSpPr txBox="1">
            <a:spLocks noChangeArrowheads="1"/>
          </p:cNvSpPr>
          <p:nvPr/>
        </p:nvSpPr>
        <p:spPr bwMode="auto">
          <a:xfrm>
            <a:off x="517525" y="3687763"/>
            <a:ext cx="1531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>
                <a:cs typeface="+mn-cs"/>
              </a:rPr>
              <a:t>Helium pipes</a:t>
            </a:r>
            <a:endParaRPr lang="en-US">
              <a:cs typeface="+mn-cs"/>
            </a:endParaRPr>
          </a:p>
        </p:txBody>
      </p:sp>
      <p:sp>
        <p:nvSpPr>
          <p:cNvPr id="331793" name="Line 17"/>
          <p:cNvSpPr>
            <a:spLocks noChangeShapeType="1"/>
          </p:cNvSpPr>
          <p:nvPr/>
        </p:nvSpPr>
        <p:spPr bwMode="auto">
          <a:xfrm>
            <a:off x="1676400" y="3962400"/>
            <a:ext cx="1447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Magnets Tom Peterson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4CFA2-CCDD-F641-BCFB-842468736230}" type="slidenum">
              <a:rPr lang="en-US"/>
              <a:pPr>
                <a:defRPr/>
              </a:pPr>
              <a:t>27</a:t>
            </a:fld>
            <a:endParaRPr lang="en-US"/>
          </a:p>
        </p:txBody>
      </p:sp>
      <p:pic>
        <p:nvPicPr>
          <p:cNvPr id="757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42963"/>
            <a:ext cx="661670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3827" name="Text Box 3"/>
          <p:cNvSpPr txBox="1">
            <a:spLocks noChangeArrowheads="1"/>
          </p:cNvSpPr>
          <p:nvPr/>
        </p:nvSpPr>
        <p:spPr bwMode="auto">
          <a:xfrm>
            <a:off x="212725" y="685800"/>
            <a:ext cx="1789113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solidFill>
                  <a:schemeClr val="accent2"/>
                </a:solidFill>
                <a:cs typeface="+mn-cs"/>
              </a:rPr>
              <a:t>A super-</a:t>
            </a:r>
          </a:p>
          <a:p>
            <a:pPr>
              <a:defRPr/>
            </a:pPr>
            <a:r>
              <a:rPr lang="en-US" sz="2000">
                <a:solidFill>
                  <a:schemeClr val="accent2"/>
                </a:solidFill>
                <a:cs typeface="+mn-cs"/>
              </a:rPr>
              <a:t>conducting </a:t>
            </a:r>
          </a:p>
          <a:p>
            <a:pPr>
              <a:defRPr/>
            </a:pPr>
            <a:r>
              <a:rPr lang="en-US" sz="2000">
                <a:solidFill>
                  <a:schemeClr val="accent2"/>
                </a:solidFill>
                <a:cs typeface="+mn-cs"/>
              </a:rPr>
              <a:t>magnet built </a:t>
            </a:r>
          </a:p>
          <a:p>
            <a:pPr>
              <a:defRPr/>
            </a:pPr>
            <a:r>
              <a:rPr lang="en-US" sz="2000">
                <a:solidFill>
                  <a:schemeClr val="accent2"/>
                </a:solidFill>
                <a:cs typeface="+mn-cs"/>
              </a:rPr>
              <a:t>by Fermilab </a:t>
            </a:r>
          </a:p>
          <a:p>
            <a:pPr>
              <a:defRPr/>
            </a:pPr>
            <a:r>
              <a:rPr lang="en-US" sz="2000">
                <a:solidFill>
                  <a:schemeClr val="accent2"/>
                </a:solidFill>
                <a:cs typeface="+mn-cs"/>
              </a:rPr>
              <a:t>for LHC at </a:t>
            </a:r>
          </a:p>
          <a:p>
            <a:pPr>
              <a:defRPr/>
            </a:pPr>
            <a:r>
              <a:rPr lang="en-US" sz="2000">
                <a:solidFill>
                  <a:schemeClr val="accent2"/>
                </a:solidFill>
                <a:cs typeface="+mn-cs"/>
              </a:rPr>
              <a:t>CERN in </a:t>
            </a:r>
          </a:p>
          <a:p>
            <a:pPr>
              <a:defRPr/>
            </a:pPr>
            <a:r>
              <a:rPr lang="en-US" sz="2000">
                <a:solidFill>
                  <a:schemeClr val="accent2"/>
                </a:solidFill>
                <a:cs typeface="+mn-cs"/>
              </a:rPr>
              <a:t>Geneva, </a:t>
            </a:r>
          </a:p>
          <a:p>
            <a:pPr>
              <a:defRPr/>
            </a:pPr>
            <a:r>
              <a:rPr lang="en-US" sz="2000">
                <a:solidFill>
                  <a:schemeClr val="accent2"/>
                </a:solidFill>
                <a:cs typeface="+mn-cs"/>
              </a:rPr>
              <a:t>Switzerland</a:t>
            </a:r>
            <a:endParaRPr lang="en-US" sz="2000">
              <a:cs typeface="+mn-cs"/>
            </a:endParaRPr>
          </a:p>
          <a:p>
            <a:pPr>
              <a:defRPr/>
            </a:pPr>
            <a:endParaRPr lang="en-US" sz="2000">
              <a:cs typeface="+mn-cs"/>
            </a:endParaRPr>
          </a:p>
          <a:p>
            <a:pPr>
              <a:defRPr/>
            </a:pPr>
            <a:r>
              <a:rPr lang="en-US" sz="2000">
                <a:solidFill>
                  <a:srgbClr val="800080"/>
                </a:solidFill>
                <a:cs typeface="+mn-cs"/>
              </a:rPr>
              <a:t>Consists of layers from cold inside to warm outside -- magnet, inner pipes, thermal insulation, steel vacuum container</a:t>
            </a: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Superconducting Magnets Tom Peterson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2445-6694-6246-B2C4-F627E9CEB434}" type="slidenum">
              <a:rPr lang="en-US"/>
              <a:pPr/>
              <a:t>28</a:t>
            </a:fld>
            <a:endParaRPr lang="en-US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391400" cy="533400"/>
          </a:xfrm>
        </p:spPr>
        <p:txBody>
          <a:bodyPr/>
          <a:lstStyle/>
          <a:p>
            <a:r>
              <a:rPr lang="en-US" sz="3600" dirty="0" smtClean="0"/>
              <a:t>LHC IR </a:t>
            </a:r>
            <a:r>
              <a:rPr lang="en-US" sz="3600" dirty="0" err="1" smtClean="0"/>
              <a:t>quadrupole</a:t>
            </a:r>
            <a:r>
              <a:rPr lang="en-US" sz="3600" dirty="0" smtClean="0"/>
              <a:t> cold mass</a:t>
            </a:r>
            <a:endParaRPr lang="en-US" sz="3600" dirty="0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38862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Cross section of 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cold mass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/>
              <a:t> of </a:t>
            </a:r>
            <a:r>
              <a:rPr lang="en-US" sz="2400" dirty="0" smtClean="0"/>
              <a:t>an LHC IR </a:t>
            </a:r>
            <a:r>
              <a:rPr lang="en-US" sz="2400" dirty="0" err="1" smtClean="0"/>
              <a:t>quadrupole</a:t>
            </a:r>
            <a:r>
              <a:rPr lang="en-US" sz="2400" dirty="0" smtClean="0"/>
              <a:t> SC magnet  </a:t>
            </a:r>
            <a:endParaRPr lang="en-US" sz="2400" dirty="0"/>
          </a:p>
        </p:txBody>
      </p:sp>
      <p:pic>
        <p:nvPicPr>
          <p:cNvPr id="332804" name="Picture 4" descr="mqxb_cross_section.jpg                                         00002572HD 3                           BCFF37A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4505325" cy="426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2805" name="Line 5"/>
          <p:cNvSpPr>
            <a:spLocks noChangeShapeType="1"/>
          </p:cNvSpPr>
          <p:nvPr/>
        </p:nvSpPr>
        <p:spPr bwMode="auto">
          <a:xfrm flipV="1">
            <a:off x="5867400" y="5334000"/>
            <a:ext cx="304800" cy="8382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06" name="Text Box 6"/>
          <p:cNvSpPr txBox="1">
            <a:spLocks noChangeArrowheads="1"/>
          </p:cNvSpPr>
          <p:nvPr/>
        </p:nvSpPr>
        <p:spPr bwMode="auto">
          <a:xfrm>
            <a:off x="5486400" y="601980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Iron</a:t>
            </a:r>
            <a:endParaRPr lang="en-US"/>
          </a:p>
        </p:txBody>
      </p:sp>
      <p:sp>
        <p:nvSpPr>
          <p:cNvPr id="332807" name="Line 7"/>
          <p:cNvSpPr>
            <a:spLocks noChangeShapeType="1"/>
          </p:cNvSpPr>
          <p:nvPr/>
        </p:nvSpPr>
        <p:spPr bwMode="auto">
          <a:xfrm flipH="1" flipV="1">
            <a:off x="6781800" y="4343400"/>
            <a:ext cx="990600" cy="16002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08" name="Text Box 8"/>
          <p:cNvSpPr txBox="1">
            <a:spLocks noChangeArrowheads="1"/>
          </p:cNvSpPr>
          <p:nvPr/>
        </p:nvSpPr>
        <p:spPr bwMode="auto">
          <a:xfrm>
            <a:off x="6781800" y="5791200"/>
            <a:ext cx="2247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Superconducting</a:t>
            </a:r>
          </a:p>
          <a:p>
            <a:r>
              <a:rPr lang="en-US" i="1"/>
              <a:t>Cable</a:t>
            </a:r>
            <a:endParaRPr lang="en-US"/>
          </a:p>
        </p:txBody>
      </p:sp>
      <p:sp>
        <p:nvSpPr>
          <p:cNvPr id="332809" name="Line 9"/>
          <p:cNvSpPr>
            <a:spLocks noChangeShapeType="1"/>
          </p:cNvSpPr>
          <p:nvPr/>
        </p:nvSpPr>
        <p:spPr bwMode="auto">
          <a:xfrm>
            <a:off x="5410200" y="1828800"/>
            <a:ext cx="228600" cy="9906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10" name="Text Box 10"/>
          <p:cNvSpPr txBox="1">
            <a:spLocks noChangeArrowheads="1"/>
          </p:cNvSpPr>
          <p:nvPr/>
        </p:nvSpPr>
        <p:spPr bwMode="auto">
          <a:xfrm>
            <a:off x="5013325" y="1431925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Liquid helium cooling channels</a:t>
            </a:r>
            <a:endParaRPr lang="en-US"/>
          </a:p>
        </p:txBody>
      </p:sp>
      <p:sp>
        <p:nvSpPr>
          <p:cNvPr id="332811" name="Line 11"/>
          <p:cNvSpPr>
            <a:spLocks noChangeShapeType="1"/>
          </p:cNvSpPr>
          <p:nvPr/>
        </p:nvSpPr>
        <p:spPr bwMode="auto">
          <a:xfrm flipV="1">
            <a:off x="4876800" y="3886200"/>
            <a:ext cx="1828800" cy="16002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12" name="Text Box 12"/>
          <p:cNvSpPr txBox="1">
            <a:spLocks noChangeArrowheads="1"/>
          </p:cNvSpPr>
          <p:nvPr/>
        </p:nvSpPr>
        <p:spPr bwMode="auto">
          <a:xfrm>
            <a:off x="4343400" y="5334000"/>
            <a:ext cx="11636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Particle</a:t>
            </a:r>
          </a:p>
          <a:p>
            <a:r>
              <a:rPr lang="en-US" i="1"/>
              <a:t>beam</a:t>
            </a:r>
            <a:endParaRPr lang="en-US"/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2362200" y="3581400"/>
            <a:ext cx="20653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i="1" dirty="0"/>
              <a:t>Helium also in </a:t>
            </a:r>
          </a:p>
          <a:p>
            <a:r>
              <a:rPr lang="en-US" i="1" dirty="0"/>
              <a:t>annular space </a:t>
            </a:r>
          </a:p>
          <a:p>
            <a:r>
              <a:rPr lang="en-US" i="1" dirty="0"/>
              <a:t>between coil </a:t>
            </a:r>
          </a:p>
          <a:p>
            <a:r>
              <a:rPr lang="en-US" i="1" dirty="0"/>
              <a:t>and beam pipe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4267200" y="3886200"/>
            <a:ext cx="21336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IR quad cooling scheme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Superconducting Magnets Tom Peterson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1EE91-5D0C-A442-AFB2-DF7A243D399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Picture 5" descr="LHC-IRquad-coolingSche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3724"/>
            <a:ext cx="9144000" cy="464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63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Magnets Tom Peterson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7733A-018A-B140-A9D3-EFA8D32C762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382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Cooling modes in large-scale cryogenic systems recently in operation</a:t>
            </a:r>
            <a:endParaRPr lang="en-US" smtClean="0">
              <a:cs typeface="+mj-cs"/>
            </a:endParaRP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Pool boiling helium I (SRF for HERA, LEP, KEKB, CESR)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Forced flow of subcooled or supercritical helium I (Tevatron, HERA, SSC)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Stagnant, pressurized helium II (the Tore Supra tokamak in France demonstrated the technology, LHC)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Saturated helium II (CEBAF, TTF at DESY, SNS at Oak Ridge, and foreseen for ILC)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solidFill>
                  <a:srgbClr val="0000FF"/>
                </a:solidFill>
                <a:cs typeface="+mn-cs"/>
              </a:rPr>
              <a:t>This list also illustrates the extent to which superconductivity and cryogenics have become standard technology for accelerators</a:t>
            </a:r>
            <a:endParaRPr lang="en-US" sz="280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Magnets Tom Peterson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BF587-61F6-6E4A-8EF7-9FBBFA85783D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72200" y="685800"/>
            <a:ext cx="266700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LHC IR quad heat flow path</a:t>
            </a:r>
          </a:p>
        </p:txBody>
      </p:sp>
      <p:pic>
        <p:nvPicPr>
          <p:cNvPr id="77829" name="Picture 4" descr="InnerTripletHeatPa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5468370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23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324600" y="2971800"/>
            <a:ext cx="2362200" cy="3124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Analyses of two heat load levels on next two slides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Magnets Tom Peterson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9B116-ABFD-E34D-A966-668BC036449D}" type="slidenum">
              <a:rPr lang="en-US"/>
              <a:pPr>
                <a:defRPr/>
              </a:pPr>
              <a:t>31</a:t>
            </a:fld>
            <a:endParaRPr lang="en-US"/>
          </a:p>
        </p:txBody>
      </p:sp>
      <p:pic>
        <p:nvPicPr>
          <p:cNvPr id="79876" name="Picture 3" descr="IRquadDelTnominal-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97938" cy="567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Magnets Tom Peterson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FC8B3-96A8-5245-A0DD-C1C3E2CCFE6A}" type="slidenum">
              <a:rPr lang="en-US"/>
              <a:pPr>
                <a:defRPr/>
              </a:pPr>
              <a:t>32</a:t>
            </a:fld>
            <a:endParaRPr lang="en-US"/>
          </a:p>
        </p:txBody>
      </p:sp>
      <p:pic>
        <p:nvPicPr>
          <p:cNvPr id="81924" name="Picture 2" descr="IRquadDelTultimate-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1188"/>
            <a:ext cx="8897938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Dependence of temperature rise to the coil on yoke hole diameter for heat transport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Superconducting Magnets Tom Peterson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7A984-111D-7942-8A8F-784D45857BC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118789" name="Picture 5" descr="YokeHoleTemp14Dec01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752600"/>
            <a:ext cx="5532437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Trade-off of annular gap height between beam tube and coil, and frequency of radial channels for heat transport out to the yoke holes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Superconducting Magnets Tom Peterson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25EA3-CFCB-FC4B-AFB0-C75FB6760A5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119813" name="Picture 5" descr="AnnularGapvsRadialDist18Dec01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85900"/>
            <a:ext cx="5867400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Predicted beam tube helium temperature versus total heat load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Superconducting Magnets Tom Peterson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A3A8D9-16E6-F34D-93B3-F56AC656E10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120837" name="Picture 5" descr="Q1AnnularBeamTempvsHeatMarch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5532438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Superconducting Magnets Tom Peterson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F55570-A21C-7D40-BA29-3B7DB9833CE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121860" name="Picture 5" descr="HGQ08QuenchvsHeatPlot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5936079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1" name="TextBox 6"/>
          <p:cNvSpPr txBox="1">
            <a:spLocks noChangeArrowheads="1"/>
          </p:cNvSpPr>
          <p:nvPr/>
        </p:nvSpPr>
        <p:spPr bwMode="auto">
          <a:xfrm>
            <a:off x="6019800" y="1447800"/>
            <a:ext cx="27813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Quench current study in our vertical test cryostat – heat generated from </a:t>
            </a:r>
          </a:p>
          <a:p>
            <a:r>
              <a:rPr lang="en-US" sz="2000"/>
              <a:t>current ramp rate to </a:t>
            </a:r>
          </a:p>
          <a:p>
            <a:r>
              <a:rPr lang="en-US" sz="2000"/>
              <a:t>simulate beam heating.  Note decline of quench current in normal helium.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Analyses helped to define channel parameters for cooling the LHC final focus </a:t>
            </a:r>
            <a:r>
              <a:rPr lang="en-US" sz="2800" dirty="0" err="1" smtClean="0"/>
              <a:t>quadrupoles</a:t>
            </a:r>
            <a:r>
              <a:rPr lang="en-US" sz="2800" dirty="0" smtClean="0"/>
              <a:t> </a:t>
            </a:r>
          </a:p>
          <a:p>
            <a:pPr>
              <a:defRPr/>
            </a:pPr>
            <a:r>
              <a:rPr lang="en-US" sz="2800" dirty="0" smtClean="0"/>
              <a:t>The thermal design was also checked with various tests including operation of a dedicated heat transfer model (heaters and pipes) cooled with helium II in a configuration similar to the magnets </a:t>
            </a:r>
          </a:p>
          <a:p>
            <a:pPr>
              <a:defRPr/>
            </a:pPr>
            <a:r>
              <a:rPr lang="en-US" sz="2800" dirty="0" smtClean="0"/>
              <a:t>It all works.  These magnets focus the LHC beam into the detectors in LHC, meet specifications,</a:t>
            </a:r>
            <a:r>
              <a:rPr lang="en-US" sz="2800" dirty="0"/>
              <a:t> </a:t>
            </a:r>
            <a:r>
              <a:rPr lang="en-US" sz="2800" dirty="0" smtClean="0"/>
              <a:t>and were a critical part of the accelerator in finding the Higgs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Superconducting Magnets Tom Peterson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A7BAC-5A2C-C74D-A18D-696F546E60F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Detector magnets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Different size, shape, and conductor requirements result in different cooling schemes for detector magnets </a:t>
            </a:r>
          </a:p>
          <a:p>
            <a:pPr lvl="1">
              <a:defRPr/>
            </a:pPr>
            <a:r>
              <a:rPr lang="en-US" sz="2400" dirty="0" smtClean="0"/>
              <a:t>Different from accelerator </a:t>
            </a:r>
            <a:r>
              <a:rPr lang="en-US" sz="2400" dirty="0" err="1" smtClean="0"/>
              <a:t>beamline</a:t>
            </a:r>
            <a:r>
              <a:rPr lang="en-US" sz="2400" dirty="0" smtClean="0"/>
              <a:t> magnets </a:t>
            </a:r>
          </a:p>
          <a:p>
            <a:pPr lvl="1">
              <a:defRPr/>
            </a:pPr>
            <a:r>
              <a:rPr lang="en-US" sz="2400" dirty="0" smtClean="0"/>
              <a:t>Various options and design examples for various detectors </a:t>
            </a:r>
          </a:p>
          <a:p>
            <a:pPr>
              <a:defRPr/>
            </a:pPr>
            <a:r>
              <a:rPr lang="en-US" sz="2800" dirty="0" smtClean="0"/>
              <a:t>Here I describe a mu2e large magnet cooling concept as an example of thermal siphon cooling </a:t>
            </a:r>
          </a:p>
          <a:p>
            <a:pPr lvl="1">
              <a:defRPr/>
            </a:pPr>
            <a:r>
              <a:rPr lang="en-US" sz="2400" dirty="0" smtClean="0"/>
              <a:t>Thanks </a:t>
            </a:r>
            <a:r>
              <a:rPr lang="en-US" sz="2400" dirty="0" err="1" smtClean="0"/>
              <a:t>Nandhini</a:t>
            </a:r>
            <a:r>
              <a:rPr lang="en-US" sz="2400" dirty="0" smtClean="0"/>
              <a:t> </a:t>
            </a:r>
            <a:r>
              <a:rPr lang="en-US" sz="2400" dirty="0" err="1" smtClean="0"/>
              <a:t>Dhanaraj</a:t>
            </a:r>
            <a:r>
              <a:rPr lang="en-US" sz="2400" dirty="0" smtClean="0"/>
              <a:t> for the slides!  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Superconducting Magnets Tom Peterson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5288F-695F-C041-9053-F97057DF724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MS PGothic" charset="0"/>
                <a:cs typeface="MS PGothic" charset="0"/>
              </a:rPr>
              <a:t>Background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  <a:cs typeface="MS PGothic" charset="0"/>
              </a:rPr>
              <a:t>The Transport Solenoid transport the muons produced in the production solenoid to the detector solenoid whilst filtering unwanted particles along its path. </a:t>
            </a:r>
          </a:p>
          <a:p>
            <a:pPr eaLnBrk="1" hangingPunct="1"/>
            <a:r>
              <a:rPr lang="en-US">
                <a:latin typeface="Arial" charset="0"/>
                <a:ea typeface="MS PGothic" charset="0"/>
                <a:cs typeface="MS PGothic" charset="0"/>
              </a:rPr>
              <a:t>The Transport Solenoid has an upstream section and a down stream section which house the magnetic coils within aluminum housings.</a:t>
            </a:r>
          </a:p>
          <a:p>
            <a:pPr eaLnBrk="1" hangingPunct="1"/>
            <a:r>
              <a:rPr lang="en-US">
                <a:latin typeface="Arial" charset="0"/>
                <a:ea typeface="MS PGothic" charset="0"/>
                <a:cs typeface="MS PGothic" charset="0"/>
              </a:rPr>
              <a:t>The heat load generated by these coils during operation and the heat loads on the supports will have to be cooled to maintain  superconductivity of the solenoid.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Superconducting Magnets Tom Peterson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A656B-DCD6-D142-BC7F-DB66E05193B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Magnets Tom Peterson</a:t>
            </a: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0C9D4-6157-A94E-B089-6D6A75C89C35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48768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Helium phase diagram </a:t>
            </a:r>
            <a:br>
              <a:rPr lang="en-US" sz="4000" smtClean="0">
                <a:cs typeface="+mj-cs"/>
              </a:rPr>
            </a:br>
            <a:r>
              <a:rPr lang="en-US" sz="2800" smtClean="0">
                <a:cs typeface="+mj-cs"/>
              </a:rPr>
              <a:t>(S. W. VanSciver, </a:t>
            </a:r>
            <a:r>
              <a:rPr lang="en-US" sz="2800" u="sng" smtClean="0">
                <a:cs typeface="+mj-cs"/>
              </a:rPr>
              <a:t>Helium Cryogenics</a:t>
            </a:r>
            <a:r>
              <a:rPr lang="en-US" sz="2800" smtClean="0">
                <a:cs typeface="+mj-cs"/>
              </a:rPr>
              <a:t>, p. 54)</a:t>
            </a:r>
            <a:endParaRPr lang="en-US" smtClean="0">
              <a:cs typeface="+mj-cs"/>
            </a:endParaRP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209800"/>
            <a:ext cx="44958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Critical point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5.2 K, 2.245 atm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Lambda transition at 1 atm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2.172 K</a:t>
            </a:r>
            <a:r>
              <a:rPr lang="en-US" sz="1800" smtClean="0"/>
              <a:t> </a:t>
            </a:r>
          </a:p>
        </p:txBody>
      </p:sp>
      <p:pic>
        <p:nvPicPr>
          <p:cNvPr id="455684" name="Picture 4" descr="HeliumPhaseDia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7913" y="838200"/>
            <a:ext cx="3875087" cy="5410200"/>
          </a:xfrm>
        </p:spPr>
      </p:pic>
      <p:sp>
        <p:nvSpPr>
          <p:cNvPr id="455685" name="Oval 5"/>
          <p:cNvSpPr>
            <a:spLocks noChangeArrowheads="1"/>
          </p:cNvSpPr>
          <p:nvPr/>
        </p:nvSpPr>
        <p:spPr bwMode="auto">
          <a:xfrm>
            <a:off x="7162800" y="3276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5686" name="Oval 6"/>
          <p:cNvSpPr>
            <a:spLocks noChangeArrowheads="1"/>
          </p:cNvSpPr>
          <p:nvPr/>
        </p:nvSpPr>
        <p:spPr bwMode="auto">
          <a:xfrm>
            <a:off x="7162800" y="2971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5687" name="Oval 7"/>
          <p:cNvSpPr>
            <a:spLocks noChangeArrowheads="1"/>
          </p:cNvSpPr>
          <p:nvPr/>
        </p:nvSpPr>
        <p:spPr bwMode="auto">
          <a:xfrm>
            <a:off x="609600" y="4648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5688" name="Oval 8"/>
          <p:cNvSpPr>
            <a:spLocks noChangeArrowheads="1"/>
          </p:cNvSpPr>
          <p:nvPr/>
        </p:nvSpPr>
        <p:spPr bwMode="auto">
          <a:xfrm>
            <a:off x="6096000" y="3276600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5689" name="Oval 9"/>
          <p:cNvSpPr>
            <a:spLocks noChangeArrowheads="1"/>
          </p:cNvSpPr>
          <p:nvPr/>
        </p:nvSpPr>
        <p:spPr bwMode="auto">
          <a:xfrm>
            <a:off x="6172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5690" name="Oval 10"/>
          <p:cNvSpPr>
            <a:spLocks noChangeArrowheads="1"/>
          </p:cNvSpPr>
          <p:nvPr/>
        </p:nvSpPr>
        <p:spPr bwMode="auto">
          <a:xfrm>
            <a:off x="609600" y="4038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5691" name="Oval 11"/>
          <p:cNvSpPr>
            <a:spLocks noChangeArrowheads="1"/>
          </p:cNvSpPr>
          <p:nvPr/>
        </p:nvSpPr>
        <p:spPr bwMode="auto">
          <a:xfrm>
            <a:off x="609600" y="4343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5692" name="Oval 12"/>
          <p:cNvSpPr>
            <a:spLocks noChangeArrowheads="1"/>
          </p:cNvSpPr>
          <p:nvPr/>
        </p:nvSpPr>
        <p:spPr bwMode="auto">
          <a:xfrm>
            <a:off x="7086600" y="2590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5693" name="Oval 13"/>
          <p:cNvSpPr>
            <a:spLocks noChangeArrowheads="1"/>
          </p:cNvSpPr>
          <p:nvPr/>
        </p:nvSpPr>
        <p:spPr bwMode="auto">
          <a:xfrm>
            <a:off x="609600" y="4953000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5694" name="Oval 14"/>
          <p:cNvSpPr>
            <a:spLocks noChangeArrowheads="1"/>
          </p:cNvSpPr>
          <p:nvPr/>
        </p:nvSpPr>
        <p:spPr bwMode="auto">
          <a:xfrm>
            <a:off x="6096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5695" name="Text Box 15"/>
          <p:cNvSpPr txBox="1">
            <a:spLocks noChangeArrowheads="1"/>
          </p:cNvSpPr>
          <p:nvPr/>
        </p:nvSpPr>
        <p:spPr bwMode="auto">
          <a:xfrm>
            <a:off x="838200" y="3946525"/>
            <a:ext cx="384651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cs typeface="+mn-cs"/>
              </a:rPr>
              <a:t>SRF -- HERA, LEP, KEKB, CESR </a:t>
            </a:r>
          </a:p>
          <a:p>
            <a:pPr>
              <a:defRPr/>
            </a:pPr>
            <a:r>
              <a:rPr lang="en-US" sz="2000">
                <a:cs typeface="+mn-cs"/>
              </a:rPr>
              <a:t>Magnets -- HERA, Tevatron</a:t>
            </a:r>
          </a:p>
          <a:p>
            <a:pPr>
              <a:defRPr/>
            </a:pPr>
            <a:r>
              <a:rPr lang="en-US" sz="2000">
                <a:cs typeface="+mn-cs"/>
              </a:rPr>
              <a:t>Magnets -- SSC  </a:t>
            </a:r>
          </a:p>
          <a:p>
            <a:pPr>
              <a:defRPr/>
            </a:pPr>
            <a:r>
              <a:rPr lang="en-US" sz="2000">
                <a:cs typeface="+mn-cs"/>
              </a:rPr>
              <a:t>Magnets -- Tore Supra, LHC </a:t>
            </a:r>
          </a:p>
          <a:p>
            <a:pPr>
              <a:defRPr/>
            </a:pPr>
            <a:r>
              <a:rPr lang="en-US" sz="2000">
                <a:cs typeface="+mn-cs"/>
              </a:rPr>
              <a:t>SRF -- CEBAF, TTF, SNS, ILC</a:t>
            </a:r>
            <a:endParaRPr lang="en-US">
              <a:cs typeface="+mn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MS PGothic" charset="0"/>
                <a:cs typeface="MS PGothic" charset="0"/>
              </a:rPr>
              <a:t>Cryogenic Specifications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MS PGothic" charset="0"/>
              </a:rPr>
              <a:t>The Transport Solenoid will be indirectly/conductively cooled by running 4.5 K helium along the cooling circuit.</a:t>
            </a:r>
          </a:p>
          <a:p>
            <a:r>
              <a:rPr lang="en-US">
                <a:latin typeface="Arial" charset="0"/>
                <a:ea typeface="MS PGothic" charset="0"/>
                <a:cs typeface="MS PGothic" charset="0"/>
              </a:rPr>
              <a:t>The magnet heat load at 4.5 K is estimated to be around 40 W each for the upstream and downstream sections and about 80% of this is expected at the supports via conduction.</a:t>
            </a:r>
          </a:p>
          <a:p>
            <a:r>
              <a:rPr lang="en-US">
                <a:latin typeface="Arial" charset="0"/>
                <a:ea typeface="MS PGothic" charset="0"/>
                <a:cs typeface="MS PGothic" charset="0"/>
              </a:rPr>
              <a:t>A conservative estimate of 15 W has been considered for the heat load generated by the coils.</a:t>
            </a:r>
          </a:p>
          <a:p>
            <a:r>
              <a:rPr lang="en-US">
                <a:latin typeface="Arial" charset="0"/>
                <a:ea typeface="MS PGothic" charset="0"/>
                <a:cs typeface="MS PGothic" charset="0"/>
              </a:rPr>
              <a:t>This is a low enough heat load to incorporate a Thermosiphon cooling scheme for the solenoid.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Superconducting Magnets Tom Peterson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A656B-DCD6-D142-BC7F-DB66E05193B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MS PGothic" charset="0"/>
                <a:cs typeface="MS PGothic" charset="0"/>
              </a:rPr>
              <a:t>Thermosiphon Cooling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" y="1417638"/>
            <a:ext cx="3752850" cy="5297487"/>
          </a:xfrm>
        </p:spPr>
        <p:txBody>
          <a:bodyPr/>
          <a:lstStyle/>
          <a:p>
            <a:pPr>
              <a:defRPr/>
            </a:pPr>
            <a:r>
              <a:rPr lang="en-US" sz="1800" dirty="0" err="1" smtClean="0"/>
              <a:t>Thermosiphon</a:t>
            </a:r>
            <a:r>
              <a:rPr lang="en-US" sz="1800" dirty="0" smtClean="0"/>
              <a:t> is a cooling scheme which utilizes the density difference between the liquid and the vapor/warm liquid phase of a coolant as the driving force.</a:t>
            </a:r>
          </a:p>
          <a:p>
            <a:pPr>
              <a:defRPr/>
            </a:pPr>
            <a:r>
              <a:rPr lang="en-US" sz="1800" dirty="0" err="1" smtClean="0"/>
              <a:t>Thermosiphon</a:t>
            </a:r>
            <a:r>
              <a:rPr lang="en-US" sz="1800" dirty="0" smtClean="0"/>
              <a:t> is very efficient for low load systems as it eliminates the need for a circulating pump. </a:t>
            </a:r>
          </a:p>
          <a:p>
            <a:pPr marL="228600" lvl="1">
              <a:buFont typeface="Arial" charset="0"/>
              <a:buChar char="•"/>
              <a:defRPr/>
            </a:pPr>
            <a:r>
              <a:rPr lang="en-US" sz="1800" dirty="0">
                <a:latin typeface="Arial" charset="0"/>
              </a:rPr>
              <a:t>Provides nearly isothermal cooling with no added load from pump work </a:t>
            </a:r>
          </a:p>
          <a:p>
            <a:pPr>
              <a:defRPr/>
            </a:pPr>
            <a:r>
              <a:rPr lang="en-US" sz="1800" dirty="0" smtClean="0"/>
              <a:t>Designing a </a:t>
            </a:r>
            <a:r>
              <a:rPr lang="en-US" sz="1800" dirty="0" err="1" smtClean="0"/>
              <a:t>thermosiphon</a:t>
            </a:r>
            <a:r>
              <a:rPr lang="en-US" sz="1800" dirty="0" smtClean="0"/>
              <a:t> cooling system involves characterizing the pipe geometry, verification of heat flux and flow regimes and required liquid head. </a:t>
            </a:r>
          </a:p>
          <a:p>
            <a:pPr marL="0" indent="0">
              <a:buFont typeface="Arial" charset="0"/>
              <a:buNone/>
              <a:defRPr/>
            </a:pPr>
            <a:endParaRPr lang="en-US" sz="1800" dirty="0"/>
          </a:p>
        </p:txBody>
      </p:sp>
      <p:grpSp>
        <p:nvGrpSpPr>
          <p:cNvPr id="93187" name="Group 4"/>
          <p:cNvGrpSpPr>
            <a:grpSpLocks/>
          </p:cNvGrpSpPr>
          <p:nvPr/>
        </p:nvGrpSpPr>
        <p:grpSpPr bwMode="auto">
          <a:xfrm>
            <a:off x="3838575" y="1520825"/>
            <a:ext cx="5153025" cy="4451350"/>
            <a:chOff x="2590798" y="2226024"/>
            <a:chExt cx="5572127" cy="4451000"/>
          </a:xfrm>
        </p:grpSpPr>
        <p:pic>
          <p:nvPicPr>
            <p:cNvPr id="5125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798" y="2302218"/>
              <a:ext cx="4447746" cy="4374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3189" name="TextBox 3"/>
            <p:cNvSpPr txBox="1">
              <a:spLocks noChangeArrowheads="1"/>
            </p:cNvSpPr>
            <p:nvPr/>
          </p:nvSpPr>
          <p:spPr bwMode="auto">
            <a:xfrm>
              <a:off x="3486149" y="6338439"/>
              <a:ext cx="178117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0070C0"/>
                  </a:solidFill>
                  <a:latin typeface="Arial" charset="0"/>
                  <a:ea typeface="MS PGothic" charset="0"/>
                  <a:cs typeface="MS PGothic" charset="0"/>
                </a:rPr>
                <a:t>Helium Supply </a:t>
              </a:r>
            </a:p>
          </p:txBody>
        </p:sp>
        <p:sp>
          <p:nvSpPr>
            <p:cNvPr id="93190" name="TextBox 11"/>
            <p:cNvSpPr txBox="1">
              <a:spLocks noChangeArrowheads="1"/>
            </p:cNvSpPr>
            <p:nvPr/>
          </p:nvSpPr>
          <p:spPr bwMode="auto">
            <a:xfrm>
              <a:off x="2724146" y="2226024"/>
              <a:ext cx="240030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600" b="1">
                  <a:solidFill>
                    <a:srgbClr val="0070C0"/>
                  </a:solidFill>
                  <a:latin typeface="Arial" charset="0"/>
                  <a:ea typeface="MS PGothic" charset="0"/>
                  <a:cs typeface="MS PGothic" charset="0"/>
                </a:rPr>
                <a:t>Helium Gas Return </a:t>
              </a:r>
            </a:p>
          </p:txBody>
        </p:sp>
        <p:sp>
          <p:nvSpPr>
            <p:cNvPr id="93191" name="TextBox 12"/>
            <p:cNvSpPr txBox="1">
              <a:spLocks noChangeArrowheads="1"/>
            </p:cNvSpPr>
            <p:nvPr/>
          </p:nvSpPr>
          <p:spPr bwMode="auto">
            <a:xfrm>
              <a:off x="5667374" y="2461668"/>
              <a:ext cx="178117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0070C0"/>
                  </a:solidFill>
                  <a:latin typeface="Arial" charset="0"/>
                  <a:ea typeface="MS PGothic" charset="0"/>
                  <a:cs typeface="MS PGothic" charset="0"/>
                </a:rPr>
                <a:t>Reservoir</a:t>
              </a:r>
            </a:p>
          </p:txBody>
        </p:sp>
        <p:sp>
          <p:nvSpPr>
            <p:cNvPr id="93192" name="TextBox 13"/>
            <p:cNvSpPr txBox="1">
              <a:spLocks noChangeArrowheads="1"/>
            </p:cNvSpPr>
            <p:nvPr/>
          </p:nvSpPr>
          <p:spPr bwMode="auto">
            <a:xfrm>
              <a:off x="5734049" y="2808286"/>
              <a:ext cx="178117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0070C0"/>
                  </a:solidFill>
                  <a:latin typeface="Arial" charset="0"/>
                  <a:ea typeface="MS PGothic" charset="0"/>
                  <a:cs typeface="MS PGothic" charset="0"/>
                </a:rPr>
                <a:t>2 Phase Helium Return</a:t>
              </a:r>
            </a:p>
          </p:txBody>
        </p:sp>
        <p:sp>
          <p:nvSpPr>
            <p:cNvPr id="93193" name="TextBox 14"/>
            <p:cNvSpPr txBox="1">
              <a:spLocks noChangeArrowheads="1"/>
            </p:cNvSpPr>
            <p:nvPr/>
          </p:nvSpPr>
          <p:spPr bwMode="auto">
            <a:xfrm>
              <a:off x="6381749" y="3842889"/>
              <a:ext cx="178117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0070C0"/>
                  </a:solidFill>
                  <a:latin typeface="Arial" charset="0"/>
                  <a:ea typeface="MS PGothic" charset="0"/>
                  <a:cs typeface="MS PGothic" charset="0"/>
                </a:rPr>
                <a:t>Magnet Heat Load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Superconducting Magnets Tom Peterson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A656B-DCD6-D142-BC7F-DB66E05193B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MS PGothic" charset="0"/>
                <a:cs typeface="MS PGothic" charset="0"/>
              </a:rPr>
              <a:t>Thermosiphon Cooling Tube Selection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36525" y="1574800"/>
          <a:ext cx="3787775" cy="2633688"/>
        </p:xfrm>
        <a:graphic>
          <a:graphicData uri="http://schemas.openxmlformats.org/drawingml/2006/table">
            <a:tbl>
              <a:tblPr/>
              <a:tblGrid>
                <a:gridCol w="2378075"/>
                <a:gridCol w="666750"/>
                <a:gridCol w="742950"/>
              </a:tblGrid>
              <a:tr h="253969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Design Parameters</a:t>
                      </a:r>
                    </a:p>
                  </a:txBody>
                  <a:tcPr marL="9525" marR="9525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03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Estimated Heat Load for TSu</a:t>
                      </a:r>
                    </a:p>
                  </a:txBody>
                  <a:tcPr marL="9525" marR="9525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15</a:t>
                      </a:r>
                    </a:p>
                  </a:txBody>
                  <a:tcPr marL="9525" marR="9525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Watts </a:t>
                      </a:r>
                    </a:p>
                  </a:txBody>
                  <a:tcPr marL="9525" marR="9525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22861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Siphon pipe ID</a:t>
                      </a:r>
                    </a:p>
                  </a:txBody>
                  <a:tcPr marL="9525" marR="9525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2.54</a:t>
                      </a:r>
                    </a:p>
                  </a:txBody>
                  <a:tcPr marL="9525" marR="9525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cm</a:t>
                      </a:r>
                    </a:p>
                  </a:txBody>
                  <a:tcPr marL="9525" marR="9525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603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Siphon pipe length</a:t>
                      </a:r>
                    </a:p>
                  </a:txBody>
                  <a:tcPr marL="9525" marR="9525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373.6</a:t>
                      </a:r>
                    </a:p>
                  </a:txBody>
                  <a:tcPr marL="9525" marR="9525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cm</a:t>
                      </a:r>
                    </a:p>
                  </a:txBody>
                  <a:tcPr marL="9525" marR="9525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603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Siphon pipe surface</a:t>
                      </a:r>
                    </a:p>
                  </a:txBody>
                  <a:tcPr marL="9525" marR="9525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2979.7</a:t>
                      </a:r>
                    </a:p>
                  </a:txBody>
                  <a:tcPr marL="9525" marR="9525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cm^2</a:t>
                      </a:r>
                    </a:p>
                  </a:txBody>
                  <a:tcPr marL="9525" marR="9525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650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Number of siphon pipes</a:t>
                      </a:r>
                    </a:p>
                  </a:txBody>
                  <a:tcPr marL="9525" marR="9525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8</a:t>
                      </a:r>
                    </a:p>
                  </a:txBody>
                  <a:tcPr marL="9525" marR="9525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9525" marR="9525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619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Fraction of surface heat transfer</a:t>
                      </a:r>
                    </a:p>
                  </a:txBody>
                  <a:tcPr marL="9525" marR="9525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0.3</a:t>
                      </a:r>
                    </a:p>
                  </a:txBody>
                  <a:tcPr marL="9525" marR="9525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9525" marR="9525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603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Surface heat flux</a:t>
                      </a:r>
                    </a:p>
                  </a:txBody>
                  <a:tcPr marL="9525" marR="9525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0.0021</a:t>
                      </a:r>
                    </a:p>
                  </a:txBody>
                  <a:tcPr marL="9525" marR="9525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W/cm^2</a:t>
                      </a:r>
                    </a:p>
                  </a:txBody>
                  <a:tcPr marL="9525" marR="9525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94246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417638"/>
            <a:ext cx="5038725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Superconducting Magnets Tom Peterson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A656B-DCD6-D142-BC7F-DB66E05193B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5"/>
          <p:cNvSpPr>
            <a:spLocks noGrp="1" noChangeArrowheads="1"/>
          </p:cNvSpPr>
          <p:nvPr>
            <p:ph type="title"/>
          </p:nvPr>
        </p:nvSpPr>
        <p:spPr>
          <a:xfrm>
            <a:off x="752475" y="274638"/>
            <a:ext cx="7372350" cy="11430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MS PGothic" charset="0"/>
                <a:cs typeface="MS PGothic" charset="0"/>
              </a:rPr>
              <a:t>Flow Regimes</a:t>
            </a:r>
          </a:p>
        </p:txBody>
      </p:sp>
      <p:pic>
        <p:nvPicPr>
          <p:cNvPr id="9625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4007">
            <a:off x="198438" y="1600200"/>
            <a:ext cx="44608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1531938"/>
            <a:ext cx="2370137" cy="507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6260" name="TextBox 3"/>
          <p:cNvSpPr txBox="1">
            <a:spLocks noChangeArrowheads="1"/>
          </p:cNvSpPr>
          <p:nvPr/>
        </p:nvSpPr>
        <p:spPr bwMode="auto">
          <a:xfrm>
            <a:off x="7591425" y="1800225"/>
            <a:ext cx="155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70C0"/>
                </a:solidFill>
                <a:latin typeface="Arial" charset="0"/>
                <a:ea typeface="MS PGothic" charset="0"/>
                <a:cs typeface="MS PGothic" charset="0"/>
              </a:rPr>
              <a:t>Natural Convection</a:t>
            </a:r>
          </a:p>
        </p:txBody>
      </p:sp>
      <p:sp>
        <p:nvSpPr>
          <p:cNvPr id="96261" name="TextBox 12"/>
          <p:cNvSpPr txBox="1">
            <a:spLocks noChangeArrowheads="1"/>
          </p:cNvSpPr>
          <p:nvPr/>
        </p:nvSpPr>
        <p:spPr bwMode="auto">
          <a:xfrm>
            <a:off x="7505700" y="3476625"/>
            <a:ext cx="1638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70C0"/>
                </a:solidFill>
                <a:latin typeface="Arial" charset="0"/>
                <a:ea typeface="MS PGothic" charset="0"/>
                <a:cs typeface="MS PGothic" charset="0"/>
              </a:rPr>
              <a:t>Nucleate Boiling</a:t>
            </a:r>
          </a:p>
        </p:txBody>
      </p:sp>
      <p:sp>
        <p:nvSpPr>
          <p:cNvPr id="96262" name="TextBox 13"/>
          <p:cNvSpPr txBox="1">
            <a:spLocks noChangeArrowheads="1"/>
          </p:cNvSpPr>
          <p:nvPr/>
        </p:nvSpPr>
        <p:spPr bwMode="auto">
          <a:xfrm>
            <a:off x="7505700" y="5476875"/>
            <a:ext cx="1552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70C0"/>
                </a:solidFill>
                <a:latin typeface="Arial" charset="0"/>
                <a:ea typeface="MS PGothic" charset="0"/>
                <a:cs typeface="MS PGothic" charset="0"/>
              </a:rPr>
              <a:t>Film Boiling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Superconducting Magnets Tom Peterson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A656B-DCD6-D142-BC7F-DB66E05193B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MS PGothic" charset="0"/>
                <a:cs typeface="MS PGothic" charset="0"/>
              </a:rPr>
              <a:t>TSu Cooling Layout</a:t>
            </a:r>
          </a:p>
        </p:txBody>
      </p:sp>
      <p:pic>
        <p:nvPicPr>
          <p:cNvPr id="9830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22488"/>
            <a:ext cx="8229600" cy="361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07" name="TextBox 3"/>
          <p:cNvSpPr txBox="1">
            <a:spLocks noChangeArrowheads="1"/>
          </p:cNvSpPr>
          <p:nvPr/>
        </p:nvSpPr>
        <p:spPr bwMode="auto">
          <a:xfrm>
            <a:off x="5367338" y="6488113"/>
            <a:ext cx="3776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Solid Model of TSu- D. Evbota</a:t>
            </a:r>
          </a:p>
        </p:txBody>
      </p:sp>
      <p:sp>
        <p:nvSpPr>
          <p:cNvPr id="98308" name="TextBox 1"/>
          <p:cNvSpPr txBox="1">
            <a:spLocks noChangeArrowheads="1"/>
          </p:cNvSpPr>
          <p:nvPr/>
        </p:nvSpPr>
        <p:spPr bwMode="auto">
          <a:xfrm>
            <a:off x="2076450" y="2316163"/>
            <a:ext cx="1974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C00000"/>
                </a:solidFill>
                <a:latin typeface="Arial" charset="0"/>
                <a:ea typeface="MS PGothic" charset="0"/>
                <a:cs typeface="MS PGothic" charset="0"/>
              </a:rPr>
              <a:t>HGR Pipe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2692400" y="2684463"/>
            <a:ext cx="571500" cy="417512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V="1">
            <a:off x="3063875" y="4862513"/>
            <a:ext cx="568325" cy="649287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311" name="TextBox 11"/>
          <p:cNvSpPr txBox="1">
            <a:spLocks noChangeArrowheads="1"/>
          </p:cNvSpPr>
          <p:nvPr/>
        </p:nvSpPr>
        <p:spPr bwMode="auto">
          <a:xfrm>
            <a:off x="2076450" y="5572125"/>
            <a:ext cx="1974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C00000"/>
                </a:solidFill>
                <a:latin typeface="Arial" charset="0"/>
                <a:ea typeface="MS PGothic" charset="0"/>
                <a:cs typeface="MS PGothic" charset="0"/>
              </a:rPr>
              <a:t>Helium fill pipe</a:t>
            </a: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7416800" y="2030413"/>
            <a:ext cx="0" cy="760412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313" name="TextBox 14"/>
          <p:cNvSpPr txBox="1">
            <a:spLocks noChangeArrowheads="1"/>
          </p:cNvSpPr>
          <p:nvPr/>
        </p:nvSpPr>
        <p:spPr bwMode="auto">
          <a:xfrm>
            <a:off x="6527800" y="1690688"/>
            <a:ext cx="19732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C00000"/>
                </a:solidFill>
                <a:latin typeface="Arial" charset="0"/>
                <a:ea typeface="MS PGothic" charset="0"/>
                <a:cs typeface="MS PGothic" charset="0"/>
              </a:rPr>
              <a:t>Helium Supply</a:t>
            </a:r>
          </a:p>
        </p:txBody>
      </p:sp>
      <p:sp>
        <p:nvSpPr>
          <p:cNvPr id="98314" name="TextBox 15"/>
          <p:cNvSpPr txBox="1">
            <a:spLocks noChangeArrowheads="1"/>
          </p:cNvSpPr>
          <p:nvPr/>
        </p:nvSpPr>
        <p:spPr bwMode="auto">
          <a:xfrm>
            <a:off x="4051300" y="1858963"/>
            <a:ext cx="19732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C00000"/>
                </a:solidFill>
                <a:latin typeface="Arial" charset="0"/>
                <a:ea typeface="MS PGothic" charset="0"/>
                <a:cs typeface="MS PGothic" charset="0"/>
              </a:rPr>
              <a:t>Siphon Tubes</a:t>
            </a:r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flipH="1">
            <a:off x="4137025" y="2197100"/>
            <a:ext cx="417513" cy="1474788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>
            <a:off x="5037138" y="2316163"/>
            <a:ext cx="358775" cy="1285875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Superconducting Magnets Tom Peterson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4F1D6-31DE-FB48-B164-6F924EC8912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Arial" charset="0"/>
                <a:ea typeface="MS PGothic" charset="0"/>
                <a:cs typeface="MS PGothic" charset="0"/>
              </a:rPr>
              <a:t>Design Comparison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22338" y="1682750"/>
          <a:ext cx="7597775" cy="3960813"/>
        </p:xfrm>
        <a:graphic>
          <a:graphicData uri="http://schemas.openxmlformats.org/drawingml/2006/table">
            <a:tbl>
              <a:tblPr/>
              <a:tblGrid>
                <a:gridCol w="2243137"/>
                <a:gridCol w="2200275"/>
                <a:gridCol w="1069975"/>
                <a:gridCol w="1054100"/>
                <a:gridCol w="1030288"/>
              </a:tblGrid>
              <a:tr h="51593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9526" marR="9526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ATLAS</a:t>
                      </a:r>
                    </a:p>
                  </a:txBody>
                  <a:tcPr marL="9526" marR="9526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CMS</a:t>
                      </a:r>
                    </a:p>
                  </a:txBody>
                  <a:tcPr marL="9526" marR="9526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MICE</a:t>
                      </a:r>
                    </a:p>
                  </a:txBody>
                  <a:tcPr marL="9526" marR="9526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TSu-FNAL</a:t>
                      </a:r>
                    </a:p>
                  </a:txBody>
                  <a:tcPr marL="9526" marR="9526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Cooling Scheme</a:t>
                      </a:r>
                    </a:p>
                  </a:txBody>
                  <a:tcPr marL="9526" marR="9526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Forced, Thermosiphon (backup)</a:t>
                      </a:r>
                    </a:p>
                  </a:txBody>
                  <a:tcPr marL="9526" marR="9526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Thermosiphon</a:t>
                      </a:r>
                    </a:p>
                  </a:txBody>
                  <a:tcPr marL="9526" marR="9526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Thermosiphon</a:t>
                      </a:r>
                    </a:p>
                  </a:txBody>
                  <a:tcPr marL="9526" marR="9526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Thermosiphon</a:t>
                      </a:r>
                    </a:p>
                  </a:txBody>
                  <a:tcPr marL="9526" marR="9526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Heat Load (W)</a:t>
                      </a:r>
                    </a:p>
                  </a:txBody>
                  <a:tcPr marL="9526" marR="9526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50</a:t>
                      </a:r>
                    </a:p>
                  </a:txBody>
                  <a:tcPr marL="9526" marR="9526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400</a:t>
                      </a:r>
                    </a:p>
                  </a:txBody>
                  <a:tcPr marL="9526" marR="9526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4.5</a:t>
                      </a:r>
                    </a:p>
                  </a:txBody>
                  <a:tcPr marL="9526" marR="9526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15</a:t>
                      </a:r>
                    </a:p>
                  </a:txBody>
                  <a:tcPr marL="9526" marR="9526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Tube ID (cm)</a:t>
                      </a:r>
                    </a:p>
                  </a:txBody>
                  <a:tcPr marL="9526" marR="9526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1.8</a:t>
                      </a:r>
                    </a:p>
                  </a:txBody>
                  <a:tcPr marL="9526" marR="9526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1.4</a:t>
                      </a:r>
                    </a:p>
                  </a:txBody>
                  <a:tcPr marL="9526" marR="9526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2.2</a:t>
                      </a:r>
                    </a:p>
                  </a:txBody>
                  <a:tcPr marL="9526" marR="9526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2.54</a:t>
                      </a:r>
                    </a:p>
                  </a:txBody>
                  <a:tcPr marL="9526" marR="9526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Number of tubes</a:t>
                      </a:r>
                    </a:p>
                  </a:txBody>
                  <a:tcPr marL="9526" marR="9526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</a:t>
                      </a:r>
                    </a:p>
                  </a:txBody>
                  <a:tcPr marL="9526" marR="9526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96</a:t>
                      </a:r>
                    </a:p>
                  </a:txBody>
                  <a:tcPr marL="9526" marR="9526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8</a:t>
                      </a:r>
                    </a:p>
                  </a:txBody>
                  <a:tcPr marL="9526" marR="9526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8</a:t>
                      </a:r>
                    </a:p>
                  </a:txBody>
                  <a:tcPr marL="9526" marR="9526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Length (cm)</a:t>
                      </a:r>
                    </a:p>
                  </a:txBody>
                  <a:tcPr marL="9526" marR="9526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3600</a:t>
                      </a:r>
                    </a:p>
                  </a:txBody>
                  <a:tcPr marL="9526" marR="9526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?</a:t>
                      </a:r>
                    </a:p>
                  </a:txBody>
                  <a:tcPr marL="9526" marR="9526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?</a:t>
                      </a:r>
                    </a:p>
                  </a:txBody>
                  <a:tcPr marL="9526" marR="9526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373.6</a:t>
                      </a:r>
                    </a:p>
                  </a:txBody>
                  <a:tcPr marL="9526" marR="9526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Heat Transfer Fraction (assumed)</a:t>
                      </a:r>
                    </a:p>
                  </a:txBody>
                  <a:tcPr marL="9526" marR="9526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0.3</a:t>
                      </a:r>
                    </a:p>
                  </a:txBody>
                  <a:tcPr marL="9526" marR="9526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?</a:t>
                      </a:r>
                    </a:p>
                  </a:txBody>
                  <a:tcPr marL="9526" marR="9526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 ?</a:t>
                      </a:r>
                    </a:p>
                  </a:txBody>
                  <a:tcPr marL="9526" marR="9526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0.3</a:t>
                      </a:r>
                    </a:p>
                  </a:txBody>
                  <a:tcPr marL="9526" marR="9526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Heat Flux (W/cm^2)</a:t>
                      </a:r>
                    </a:p>
                  </a:txBody>
                  <a:tcPr marL="9526" marR="9526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0.008</a:t>
                      </a:r>
                    </a:p>
                  </a:txBody>
                  <a:tcPr marL="9526" marR="9526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0.0012</a:t>
                      </a:r>
                    </a:p>
                  </a:txBody>
                  <a:tcPr marL="9526" marR="9526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0.00025</a:t>
                      </a:r>
                    </a:p>
                  </a:txBody>
                  <a:tcPr marL="9526" marR="9526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0.002</a:t>
                      </a:r>
                    </a:p>
                  </a:txBody>
                  <a:tcPr marL="9526" marR="9526" marT="9527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Superconducting Magnets Tom Peterson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A656B-DCD6-D142-BC7F-DB66E05193B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Thermal siphon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Low heat flux and low vapor fraction required </a:t>
            </a:r>
          </a:p>
          <a:p>
            <a:pPr lvl="1">
              <a:defRPr/>
            </a:pPr>
            <a:r>
              <a:rPr lang="en-US" sz="2400" dirty="0" smtClean="0"/>
              <a:t>Correlations for avoiding plug flow which would lift liquid out of the tubes </a:t>
            </a:r>
          </a:p>
          <a:p>
            <a:pPr lvl="1">
              <a:defRPr/>
            </a:pPr>
            <a:r>
              <a:rPr lang="en-US" sz="2400" dirty="0" smtClean="0"/>
              <a:t>Parallel flow paths with no independent control of flow </a:t>
            </a:r>
          </a:p>
          <a:p>
            <a:pPr>
              <a:defRPr/>
            </a:pPr>
            <a:r>
              <a:rPr lang="en-US" sz="2800" dirty="0" smtClean="0"/>
              <a:t>Cool-down and warm-up provisions may require some special valve arrangements to permit forced flow </a:t>
            </a:r>
          </a:p>
          <a:p>
            <a:pPr>
              <a:defRPr/>
            </a:pPr>
            <a:r>
              <a:rPr lang="en-US" sz="2800" dirty="0" smtClean="0"/>
              <a:t>See the paper </a:t>
            </a:r>
            <a:r>
              <a:rPr lang="en-US" sz="2800" dirty="0"/>
              <a:t>by B. </a:t>
            </a:r>
            <a:r>
              <a:rPr lang="en-US" sz="2800" dirty="0" err="1" smtClean="0"/>
              <a:t>Baudouy</a:t>
            </a:r>
            <a:r>
              <a:rPr lang="en-US" sz="2800" dirty="0" smtClean="0"/>
              <a:t> (references) for a nice report on some thermal siphon test data. 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Superconducting Magnets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5B050-7469-F84C-95B1-A62ED76304F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Thomas J. Peterson, “The Nature of the Helium Flow in </a:t>
            </a:r>
            <a:r>
              <a:rPr lang="en-US" sz="2000" dirty="0" err="1" smtClean="0"/>
              <a:t>Fermilab’s</a:t>
            </a:r>
            <a:r>
              <a:rPr lang="en-US" sz="2000" dirty="0" smtClean="0"/>
              <a:t> </a:t>
            </a:r>
            <a:r>
              <a:rPr lang="en-US" sz="2000" dirty="0" err="1" smtClean="0"/>
              <a:t>Tevatron</a:t>
            </a:r>
            <a:r>
              <a:rPr lang="en-US" sz="2000" dirty="0" smtClean="0"/>
              <a:t> Dipole Magnets,” </a:t>
            </a:r>
            <a:r>
              <a:rPr lang="en-US" sz="2000" i="1" dirty="0" smtClean="0"/>
              <a:t>Cryogenics</a:t>
            </a:r>
            <a:r>
              <a:rPr lang="en-US" sz="2000" dirty="0" smtClean="0"/>
              <a:t>, Vol. 37, No. 11, 1997.  </a:t>
            </a:r>
          </a:p>
          <a:p>
            <a:r>
              <a:rPr lang="en-US" sz="2000" dirty="0" smtClean="0"/>
              <a:t> S.W. Van </a:t>
            </a:r>
            <a:r>
              <a:rPr lang="en-US" sz="2000" dirty="0" err="1" smtClean="0"/>
              <a:t>Sciver</a:t>
            </a:r>
            <a:r>
              <a:rPr lang="en-US" sz="2000" dirty="0" smtClean="0"/>
              <a:t>, </a:t>
            </a:r>
            <a:r>
              <a:rPr lang="en-US" sz="2000" i="1" dirty="0" smtClean="0"/>
              <a:t>Helium Cryogenics</a:t>
            </a:r>
            <a:r>
              <a:rPr lang="en-US" sz="2000" dirty="0" smtClean="0"/>
              <a:t>, Plenum Press, New York, 1986. </a:t>
            </a:r>
          </a:p>
          <a:p>
            <a:r>
              <a:rPr lang="en-US" sz="2000" dirty="0" smtClean="0"/>
              <a:t>G. Bon </a:t>
            </a:r>
            <a:r>
              <a:rPr lang="en-US" sz="2000" dirty="0" err="1" smtClean="0"/>
              <a:t>Mardion</a:t>
            </a:r>
            <a:r>
              <a:rPr lang="en-US" sz="2000" dirty="0" smtClean="0"/>
              <a:t>, et al, “Practical Data on Steady State Heat Transport in Superfluid Helium at Atmospheric Pressure,” </a:t>
            </a:r>
            <a:r>
              <a:rPr lang="en-US" sz="2000" i="1" dirty="0" smtClean="0"/>
              <a:t>Cryogenics</a:t>
            </a:r>
            <a:r>
              <a:rPr lang="en-US" sz="2000" dirty="0" smtClean="0"/>
              <a:t>, January, 1979. </a:t>
            </a:r>
          </a:p>
          <a:p>
            <a:r>
              <a:rPr lang="en-US" sz="2000" dirty="0" smtClean="0"/>
              <a:t>L. </a:t>
            </a:r>
            <a:r>
              <a:rPr lang="en-US" sz="2000" dirty="0" err="1" smtClean="0"/>
              <a:t>Chiesa</a:t>
            </a:r>
            <a:r>
              <a:rPr lang="en-US" sz="2000" dirty="0" smtClean="0"/>
              <a:t>, et al, “Thermal Studies of a High Gradient </a:t>
            </a:r>
            <a:r>
              <a:rPr lang="en-US" sz="2000" dirty="0" err="1" smtClean="0"/>
              <a:t>Quadrupole</a:t>
            </a:r>
            <a:r>
              <a:rPr lang="en-US" sz="2000" dirty="0" smtClean="0"/>
              <a:t> Magnet Cooled with Pressurized, Stagnant Superfluid,” IEEE Transactions on Applied Superconductivity, March, 2001.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Superconducting Magnets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56212-87BD-4B45-8A9F-DD0A3D0D1B1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670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Ch. </a:t>
            </a:r>
            <a:r>
              <a:rPr lang="en-US" sz="2000" dirty="0" err="1" smtClean="0"/>
              <a:t>Darve</a:t>
            </a:r>
            <a:r>
              <a:rPr lang="en-US" sz="2000" dirty="0" smtClean="0"/>
              <a:t>, et al, “He II Heat Exchanger Test Unit for the LHC Inner Triplet,” Advances in Cryogenic Engineering, </a:t>
            </a:r>
            <a:r>
              <a:rPr lang="en-US" sz="2000" dirty="0" err="1" smtClean="0"/>
              <a:t>Vol</a:t>
            </a:r>
            <a:r>
              <a:rPr lang="en-US" sz="2000" dirty="0" smtClean="0"/>
              <a:t> 47A, 2002, Pg. 147.  </a:t>
            </a:r>
            <a:endParaRPr lang="en-US" sz="2000" dirty="0"/>
          </a:p>
          <a:p>
            <a:r>
              <a:rPr lang="en-US" sz="2000" dirty="0" smtClean="0"/>
              <a:t>R</a:t>
            </a:r>
            <a:r>
              <a:rPr lang="en-US" sz="2000" dirty="0"/>
              <a:t>. </a:t>
            </a:r>
            <a:r>
              <a:rPr lang="en-US" sz="2000" dirty="0" err="1"/>
              <a:t>Byrns</a:t>
            </a:r>
            <a:r>
              <a:rPr lang="en-US" sz="2000" dirty="0"/>
              <a:t>, et al, “The Cryogenics of the LHC Interaction Region Final Focus Superconducting Magnets,” 17th International Cryogenic Engineering Conference, Bournemouth, UK, 14 - 17 Jul 1998, pp.743-</a:t>
            </a:r>
            <a:r>
              <a:rPr lang="en-US" sz="2000" dirty="0" smtClean="0"/>
              <a:t>746.  </a:t>
            </a:r>
          </a:p>
          <a:p>
            <a:r>
              <a:rPr lang="en-US" sz="2000" dirty="0" smtClean="0"/>
              <a:t>B. </a:t>
            </a:r>
            <a:r>
              <a:rPr lang="en-US" sz="2000" dirty="0" err="1" smtClean="0"/>
              <a:t>Baudouy</a:t>
            </a:r>
            <a:r>
              <a:rPr lang="en-US" sz="2000" dirty="0" smtClean="0"/>
              <a:t>, “Heat and Mass Transfer in Two-Phase He I </a:t>
            </a:r>
            <a:r>
              <a:rPr lang="en-US" sz="2000" dirty="0" err="1" smtClean="0"/>
              <a:t>Thermosiphon</a:t>
            </a:r>
            <a:r>
              <a:rPr lang="en-US" sz="2000" dirty="0" smtClean="0"/>
              <a:t> Flow,” </a:t>
            </a:r>
            <a:r>
              <a:rPr lang="en-US" sz="2000" dirty="0"/>
              <a:t>Advances in Cryogenic Engineering, </a:t>
            </a:r>
            <a:r>
              <a:rPr lang="en-US" sz="2000" dirty="0" err="1"/>
              <a:t>Vol</a:t>
            </a:r>
            <a:r>
              <a:rPr lang="en-US" sz="2000" dirty="0"/>
              <a:t> </a:t>
            </a:r>
            <a:r>
              <a:rPr lang="en-US" sz="2000" dirty="0" smtClean="0"/>
              <a:t>47B, </a:t>
            </a:r>
            <a:r>
              <a:rPr lang="en-US" sz="2000" dirty="0"/>
              <a:t>2002, Pg. </a:t>
            </a:r>
            <a:r>
              <a:rPr lang="en-US" sz="2000" dirty="0" smtClean="0"/>
              <a:t>1514. </a:t>
            </a:r>
            <a:endParaRPr lang="en-US" sz="2000" dirty="0"/>
          </a:p>
          <a:p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Superconducting Magnets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56212-87BD-4B45-8A9F-DD0A3D0D1B1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49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Magnets Tom Peterson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D78E4-CC6B-534F-8A37-22F98409960B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Cooling modes -- magnets vs RF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Accelerator magnets are often cooled with subcooled liquid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Typically working near the limit of the superconductor with large stored energy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Ensure complete liquid coverage and penetration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Superconducting RF cavities are generally cooled with a saturated bath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Large surface heat transfer in pool boiling for local </a:t>
            </a:r>
            <a:r>
              <a:rPr lang="ja-JP" altLang="en-US" sz="2400" smtClean="0">
                <a:latin typeface="Arial"/>
              </a:rPr>
              <a:t>“</a:t>
            </a:r>
            <a:r>
              <a:rPr lang="en-US" sz="2400" smtClean="0"/>
              <a:t>hot spots</a:t>
            </a:r>
            <a:r>
              <a:rPr lang="ja-JP" altLang="en-US" sz="2400" smtClean="0">
                <a:latin typeface="Arial"/>
              </a:rPr>
              <a:t>”</a:t>
            </a:r>
            <a:r>
              <a:rPr lang="en-US" sz="240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Very stable pressures, avoid impact of pressure variation on cavity tune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Magnets Tom Peterson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7DD10-F434-BF4B-961D-B64C182D487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Pressurized versus pool boiling</a:t>
            </a:r>
            <a:endParaRPr lang="en-US" smtClean="0">
              <a:cs typeface="+mj-cs"/>
            </a:endParaRP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chemeClr val="accent2"/>
                </a:solidFill>
                <a:cs typeface="+mn-cs"/>
              </a:rPr>
              <a:t>Pressurized helium</a:t>
            </a:r>
            <a:r>
              <a:rPr lang="en-US" smtClean="0">
                <a:cs typeface="+mn-cs"/>
              </a:rPr>
              <a:t> (normal or superfluid) gives maximum penetration of helium mass in magnet coils, which may be a factor in stability if not also heat transfer.  But heat flow results in a temperature rise.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chemeClr val="accent2"/>
                </a:solidFill>
                <a:cs typeface="+mn-cs"/>
              </a:rPr>
              <a:t>Pool boiling</a:t>
            </a:r>
            <a:r>
              <a:rPr lang="en-US" smtClean="0">
                <a:cs typeface="+mn-cs"/>
              </a:rPr>
              <a:t> gives pressure stability (important for superconducting RF), provides maximum local heat transfer, and provides nearly isothermal cooling.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Magnets Tom Peterson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AD1CE-F127-2E48-A21B-04F8C4EDAFA8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Tevatron</a:t>
            </a:r>
          </a:p>
        </p:txBody>
      </p:sp>
      <p:pic>
        <p:nvPicPr>
          <p:cNvPr id="40965" name="Picture 3" descr="Tevatron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58900"/>
            <a:ext cx="6019800" cy="480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Magnets Tom Peterson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2A817-EFE9-5947-B444-4B1AEF2757F6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Fermilab</a:t>
            </a:r>
            <a:r>
              <a:rPr lang="ja-JP" altLang="en-US" sz="4000" smtClean="0">
                <a:latin typeface="Arial"/>
                <a:cs typeface="+mj-cs"/>
              </a:rPr>
              <a:t>’</a:t>
            </a:r>
            <a:r>
              <a:rPr lang="en-US" sz="4000" smtClean="0">
                <a:cs typeface="+mj-cs"/>
              </a:rPr>
              <a:t>s magnet cooling scheme</a:t>
            </a:r>
            <a:endParaRPr lang="en-US" smtClean="0">
              <a:cs typeface="+mj-cs"/>
            </a:endParaRP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Rapid cycling machine originally designed for fixed target physics implied warm iron magnets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Warm iron constrained cryostat and helium channels to small diameter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Which resulted in somewhat larger static heat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plus high pressure drop</a:t>
            </a:r>
            <a:r>
              <a:rPr lang="en-US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Two phase helium flow to remove static heat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Coil bathed in pressurized liquid which is cooled by 2-phase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Keeping pressure (hence temperature) low required short string lengths</a:t>
            </a:r>
            <a:endParaRPr lang="en-US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         USPAS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Magnets Tom Peterson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27F6A-3C3F-FC4E-87C6-13FFF5BA152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Tevatron dipole cross-section</a:t>
            </a:r>
          </a:p>
        </p:txBody>
      </p:sp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35075"/>
            <a:ext cx="68580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76042</TotalTime>
  <Words>2175</Words>
  <Application>Microsoft Office PowerPoint</Application>
  <PresentationFormat>On-screen Show (4:3)</PresentationFormat>
  <Paragraphs>408</Paragraphs>
  <Slides>48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Blank Presentation</vt:lpstr>
      <vt:lpstr>Office Theme</vt:lpstr>
      <vt:lpstr>Photo Editor Photo</vt:lpstr>
      <vt:lpstr>Cryogenics for  Superconducting Magnets</vt:lpstr>
      <vt:lpstr>Outline </vt:lpstr>
      <vt:lpstr>Cooling modes in large-scale cryogenic systems recently in operation</vt:lpstr>
      <vt:lpstr>Helium phase diagram  (S. W. VanSciver, Helium Cryogenics, p. 54)</vt:lpstr>
      <vt:lpstr>Cooling modes -- magnets vs RF</vt:lpstr>
      <vt:lpstr>Pressurized versus pool boiling</vt:lpstr>
      <vt:lpstr>Tevatron</vt:lpstr>
      <vt:lpstr>Fermilab’s magnet cooling scheme</vt:lpstr>
      <vt:lpstr>Tevatron dipole cross-section</vt:lpstr>
      <vt:lpstr>Fermilab magnet cooling scheme</vt:lpstr>
      <vt:lpstr>PowerPoint Presentation</vt:lpstr>
      <vt:lpstr>Tevatron dipole cooling issue</vt:lpstr>
      <vt:lpstr>Measured temperatures</vt:lpstr>
      <vt:lpstr>Measured temperatures plotted</vt:lpstr>
      <vt:lpstr>Conclusion – dramatic stratification</vt:lpstr>
      <vt:lpstr>Recooler flow scheme</vt:lpstr>
      <vt:lpstr>Heat transport through channels--pressurized normal helium</vt:lpstr>
      <vt:lpstr>PowerPoint Presentation</vt:lpstr>
      <vt:lpstr>LHC magnet cooling scheme  similar to Tevatron in also being indirect cooling, i.e., helium-to-helium heat transfer in the magnets </vt:lpstr>
      <vt:lpstr>PowerPoint Presentation</vt:lpstr>
      <vt:lpstr>LHC magnet in tunnel</vt:lpstr>
      <vt:lpstr>Heat transport through channels--pressurized superfluid</vt:lpstr>
      <vt:lpstr>Superfluid Heat Transport Function  (Steven W. VanSciver, Helium Cryogenics, p. 144)</vt:lpstr>
      <vt:lpstr>Helium II heat transport reference</vt:lpstr>
      <vt:lpstr>PowerPoint Presentation</vt:lpstr>
      <vt:lpstr>LHC final focus quad sketch</vt:lpstr>
      <vt:lpstr>PowerPoint Presentation</vt:lpstr>
      <vt:lpstr>LHC IR quadrupole cold mass</vt:lpstr>
      <vt:lpstr>LHC IR quad cooling scheme</vt:lpstr>
      <vt:lpstr>LHC IR quad heat flow path</vt:lpstr>
      <vt:lpstr>PowerPoint Presentation</vt:lpstr>
      <vt:lpstr>PowerPoint Presentation</vt:lpstr>
      <vt:lpstr>Dependence of temperature rise to the coil on yoke hole diameter for heat transport</vt:lpstr>
      <vt:lpstr>Trade-off of annular gap height between beam tube and coil, and frequency of radial channels for heat transport out to the yoke holes</vt:lpstr>
      <vt:lpstr>Predicted beam tube helium temperature versus total heat load</vt:lpstr>
      <vt:lpstr>PowerPoint Presentation</vt:lpstr>
      <vt:lpstr>Conclusion</vt:lpstr>
      <vt:lpstr>Detector magnets</vt:lpstr>
      <vt:lpstr>Background</vt:lpstr>
      <vt:lpstr>Cryogenic Specifications</vt:lpstr>
      <vt:lpstr>Thermosiphon Cooling Scheme</vt:lpstr>
      <vt:lpstr>Thermosiphon Cooling Tube Selection</vt:lpstr>
      <vt:lpstr>Flow Regimes</vt:lpstr>
      <vt:lpstr>TSu Cooling Layout</vt:lpstr>
      <vt:lpstr>Design Comparison </vt:lpstr>
      <vt:lpstr>Thermal siphon comments</vt:lpstr>
      <vt:lpstr>References-1</vt:lpstr>
      <vt:lpstr>References-2</vt:lpstr>
    </vt:vector>
  </TitlesOfParts>
  <Company>Fermilab Technical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Inside  a TESLA Cryomodule</dc:title>
  <dc:creator>Thomas Peterson</dc:creator>
  <cp:lastModifiedBy>Peterson, Thomas J</cp:lastModifiedBy>
  <cp:revision>719</cp:revision>
  <cp:lastPrinted>2006-02-03T22:55:26Z</cp:lastPrinted>
  <dcterms:created xsi:type="dcterms:W3CDTF">2005-02-02T19:51:57Z</dcterms:created>
  <dcterms:modified xsi:type="dcterms:W3CDTF">2017-01-08T23:49:07Z</dcterms:modified>
</cp:coreProperties>
</file>